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0" r:id="rId1"/>
    <p:sldMasterId id="2147483671" r:id="rId2"/>
    <p:sldMasterId id="2147483672" r:id="rId3"/>
  </p:sldMasterIdLst>
  <p:notesMasterIdLst>
    <p:notesMasterId r:id="rId26"/>
  </p:notesMasterIdLst>
  <p:sldIdLst>
    <p:sldId id="256" r:id="rId4"/>
    <p:sldId id="261" r:id="rId5"/>
    <p:sldId id="263" r:id="rId6"/>
    <p:sldId id="262" r:id="rId7"/>
    <p:sldId id="296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1" r:id="rId24"/>
    <p:sldId id="282" r:id="rId25"/>
  </p:sldIdLst>
  <p:sldSz cx="9144000" cy="5143500" type="screen16x9"/>
  <p:notesSz cx="6858000" cy="9144000"/>
  <p:embeddedFontLst>
    <p:embeddedFont>
      <p:font typeface="Consolas" panose="020B0609020204030204" pitchFamily="49" charset="0"/>
      <p:regular r:id="rId27"/>
      <p:bold r:id="rId28"/>
      <p:italic r:id="rId29"/>
      <p:boldItalic r:id="rId30"/>
    </p:embeddedFont>
    <p:embeddedFont>
      <p:font typeface="Roboto" panose="02000000000000000000" pitchFamily="2" charset="0"/>
      <p:regular r:id="rId31"/>
      <p:bold r:id="rId32"/>
      <p:italic r:id="rId33"/>
      <p:boldItalic r:id="rId34"/>
    </p:embeddedFont>
    <p:embeddedFont>
      <p:font typeface="Roboto Mono" panose="00000009000000000000" pitchFamily="49" charset="0"/>
      <p:regular r:id="rId35"/>
      <p:bold r:id="rId36"/>
      <p:italic r:id="rId37"/>
      <p:boldItalic r:id="rId3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1392" y="9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9" Type="http://schemas.openxmlformats.org/officeDocument/2006/relationships/presProps" Target="presProps.xml"/><Relationship Id="rId21" Type="http://schemas.openxmlformats.org/officeDocument/2006/relationships/slide" Target="slides/slide18.xml"/><Relationship Id="rId34" Type="http://schemas.openxmlformats.org/officeDocument/2006/relationships/font" Target="fonts/font8.fntdata"/><Relationship Id="rId42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font" Target="fonts/font3.fntdata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font" Target="fonts/font6.fntdata"/><Relationship Id="rId37" Type="http://schemas.openxmlformats.org/officeDocument/2006/relationships/font" Target="fonts/font11.fntdata"/><Relationship Id="rId40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font" Target="fonts/font2.fntdata"/><Relationship Id="rId36" Type="http://schemas.openxmlformats.org/officeDocument/2006/relationships/font" Target="fonts/font10.fntdata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font" Target="fonts/font5.fntdata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font" Target="fonts/font1.fntdata"/><Relationship Id="rId30" Type="http://schemas.openxmlformats.org/officeDocument/2006/relationships/font" Target="fonts/font4.fntdata"/><Relationship Id="rId35" Type="http://schemas.openxmlformats.org/officeDocument/2006/relationships/font" Target="fonts/font9.fntdata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font" Target="fonts/font7.fntdata"/><Relationship Id="rId38" Type="http://schemas.openxmlformats.org/officeDocument/2006/relationships/font" Target="fonts/font1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5c6db5b6bc_0_28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5c6db5b6bc_0_28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5c6db5b6bc_0_30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5c6db5b6bc_0_30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://pythontutor.com/visualize.html#code=x%20%3D%201%0Ay%20%3D%20x%0Ax%20%3D%202%0Ax,%20y%20%3D%20x%20%2B%20y,%20x&amp;cumulative=true&amp;curInstr=0&amp;heapPrimitives=nevernest&amp;mode=display&amp;origin=opt-frontend.js&amp;py=3&amp;rawInputLstJSON=%5B%5D&amp;textReferences=false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5c6db5b6bc_0_30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Google Shape;244;g5c6db5b6bc_0_30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http://pythontutor.com/visualize.html#code=f%20%3D%20min%0Af%20%3D%20max%0Ag,%20h%20%3D%20min,%20max%0Amax%20%3D%20g%0A&amp;cumulative=true&amp;curInstr=0&amp;heapPrimitives=nevernest&amp;mode=display&amp;origin=opt-frontend.js&amp;py=3&amp;rawInputLstJSON=%5B%5D&amp;textReferences=false</a:t>
            </a:r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5c6db5b6bc_0_31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7" name="Google Shape;297;g5c6db5b6bc_0_31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5c6db5b6bc_0_31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Google Shape;302;g5c6db5b6bc_0_31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g5c6db5b6bc_0_31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3" name="Google Shape;313;g5c6db5b6bc_0_31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g5c6db5b6bc_0_32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5" name="Google Shape;325;g5c6db5b6bc_0_32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5c6db5b6bc_0_32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" name="Google Shape;337;g5c6db5b6bc_0_32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g5c6db5b6bc_0_32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6" name="Google Shape;346;g5c6db5b6bc_0_32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g5c32c12794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3" name="Google Shape;363;g5c32c12794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g5c32c12794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0" name="Google Shape;380;g5c32c12794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5c6db5b6bc_0_29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5c6db5b6bc_0_29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g5c32c12794_0_2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3" name="Google Shape;393;g5c32c12794_0_2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g5c35da9e66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3" name="Google Shape;423;g5c35da9e66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g5c327bfa43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9" name="Google Shape;429;g5c327bfa43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5c6db5b6bc_0_31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5c6db5b6bc_0_31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5c6db5b6bc_0_28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5c6db5b6bc_0_28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g5c2bd83bc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3" name="Google Shape;403;g5c2bd83bc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5c6db5b6bc_0_28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5c6db5b6bc_0_28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5c6db5b6bc_0_29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5c6db5b6bc_0_29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5c6db5b6bc_0_29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9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5c6db5b6bc_0_29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5c6db5b6bc_0_30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5c6db5b6bc_0_30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rgbClr val="0371C1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Roboto"/>
              <a:buNone/>
              <a:defRPr sz="52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Roboto"/>
              <a:buNone/>
              <a:defRPr sz="2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Roboto"/>
              <a:buNone/>
              <a:defRPr sz="2800">
                <a:latin typeface="Roboto"/>
                <a:ea typeface="Roboto"/>
                <a:cs typeface="Roboto"/>
                <a:sym typeface="Roboto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Roboto"/>
              <a:buNone/>
              <a:defRPr sz="2800">
                <a:latin typeface="Roboto"/>
                <a:ea typeface="Roboto"/>
                <a:cs typeface="Roboto"/>
                <a:sym typeface="Roboto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Roboto"/>
              <a:buNone/>
              <a:defRPr sz="2800">
                <a:latin typeface="Roboto"/>
                <a:ea typeface="Roboto"/>
                <a:cs typeface="Roboto"/>
                <a:sym typeface="Roboto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Roboto"/>
              <a:buNone/>
              <a:defRPr sz="2800">
                <a:latin typeface="Roboto"/>
                <a:ea typeface="Roboto"/>
                <a:cs typeface="Roboto"/>
                <a:sym typeface="Roboto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Roboto"/>
              <a:buNone/>
              <a:defRPr sz="2800">
                <a:latin typeface="Roboto"/>
                <a:ea typeface="Roboto"/>
                <a:cs typeface="Roboto"/>
                <a:sym typeface="Roboto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Roboto"/>
              <a:buNone/>
              <a:defRPr sz="2800">
                <a:latin typeface="Roboto"/>
                <a:ea typeface="Roboto"/>
                <a:cs typeface="Roboto"/>
                <a:sym typeface="Roboto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Roboto"/>
              <a:buNone/>
              <a:defRPr sz="2800">
                <a:latin typeface="Roboto"/>
                <a:ea typeface="Roboto"/>
                <a:cs typeface="Roboto"/>
                <a:sym typeface="Roboto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Roboto"/>
              <a:buNone/>
              <a:defRPr sz="2800"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rgbClr val="0371C1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Roboto"/>
              <a:buNone/>
              <a:defRPr sz="3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Font typeface="Roboto"/>
              <a:buNone/>
              <a:defRPr sz="3600">
                <a:latin typeface="Roboto"/>
                <a:ea typeface="Roboto"/>
                <a:cs typeface="Roboto"/>
                <a:sym typeface="Robo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Font typeface="Roboto"/>
              <a:buNone/>
              <a:defRPr sz="3600">
                <a:latin typeface="Roboto"/>
                <a:ea typeface="Roboto"/>
                <a:cs typeface="Roboto"/>
                <a:sym typeface="Robo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Font typeface="Roboto"/>
              <a:buNone/>
              <a:defRPr sz="3600">
                <a:latin typeface="Roboto"/>
                <a:ea typeface="Roboto"/>
                <a:cs typeface="Roboto"/>
                <a:sym typeface="Robo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Font typeface="Roboto"/>
              <a:buNone/>
              <a:defRPr sz="3600">
                <a:latin typeface="Roboto"/>
                <a:ea typeface="Roboto"/>
                <a:cs typeface="Roboto"/>
                <a:sym typeface="Robo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Font typeface="Roboto"/>
              <a:buNone/>
              <a:defRPr sz="3600">
                <a:latin typeface="Roboto"/>
                <a:ea typeface="Roboto"/>
                <a:cs typeface="Roboto"/>
                <a:sym typeface="Robo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Font typeface="Roboto"/>
              <a:buNone/>
              <a:defRPr sz="3600">
                <a:latin typeface="Roboto"/>
                <a:ea typeface="Roboto"/>
                <a:cs typeface="Roboto"/>
                <a:sym typeface="Robo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Font typeface="Roboto"/>
              <a:buNone/>
              <a:defRPr sz="3600">
                <a:latin typeface="Roboto"/>
                <a:ea typeface="Roboto"/>
                <a:cs typeface="Roboto"/>
                <a:sym typeface="Robo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Font typeface="Roboto"/>
              <a:buNone/>
              <a:defRPr sz="3600"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371C1"/>
              </a:buClr>
              <a:buSzPts val="3000"/>
              <a:buFont typeface="Roboto"/>
              <a:buNone/>
              <a:defRPr sz="3000">
                <a:solidFill>
                  <a:srgbClr val="0371C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63" name="Google Shape;6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Char char="●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●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●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400"/>
              <a:buFont typeface="Roboto"/>
              <a:buChar char="■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371C1"/>
              </a:buClr>
              <a:buSzPts val="2800"/>
              <a:buFont typeface="Roboto"/>
              <a:buNone/>
              <a:defRPr>
                <a:solidFill>
                  <a:srgbClr val="0371C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●"/>
              <a:defRPr sz="14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■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■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200"/>
              <a:buFont typeface="Roboto"/>
              <a:buChar char="■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68" name="Google Shape;68;p1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●"/>
              <a:defRPr sz="14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■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■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200"/>
              <a:buFont typeface="Roboto"/>
              <a:buChar char="■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69" name="Google Shape;69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371C1"/>
              </a:buClr>
              <a:buSzPts val="2800"/>
              <a:buFont typeface="Roboto"/>
              <a:buNone/>
              <a:defRPr>
                <a:solidFill>
                  <a:srgbClr val="0371C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371C1"/>
              </a:buClr>
              <a:buSzPts val="2400"/>
              <a:buFont typeface="Roboto"/>
              <a:buNone/>
              <a:defRPr sz="2400">
                <a:solidFill>
                  <a:srgbClr val="0371C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75" name="Google Shape;75;p1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■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■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200"/>
              <a:buFont typeface="Roboto"/>
              <a:buChar char="■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6" name="Google Shape;76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rgbClr val="0371C1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Roboto"/>
              <a:buNone/>
              <a:defRPr sz="4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79" name="Google Shape;79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rgbClr val="C1D7E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21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0371C1"/>
              </a:buClr>
              <a:buSzPts val="4200"/>
              <a:buFont typeface="Roboto"/>
              <a:buNone/>
              <a:defRPr sz="4200">
                <a:solidFill>
                  <a:srgbClr val="0371C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83" name="Google Shape;83;p21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Roboto"/>
              <a:buNone/>
              <a:defRPr sz="21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Roboto"/>
              <a:buNone/>
              <a:defRPr sz="2100">
                <a:latin typeface="Roboto"/>
                <a:ea typeface="Roboto"/>
                <a:cs typeface="Roboto"/>
                <a:sym typeface="Roboto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Roboto"/>
              <a:buNone/>
              <a:defRPr sz="2100">
                <a:latin typeface="Roboto"/>
                <a:ea typeface="Roboto"/>
                <a:cs typeface="Roboto"/>
                <a:sym typeface="Roboto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Roboto"/>
              <a:buNone/>
              <a:defRPr sz="2100">
                <a:latin typeface="Roboto"/>
                <a:ea typeface="Roboto"/>
                <a:cs typeface="Roboto"/>
                <a:sym typeface="Roboto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Roboto"/>
              <a:buNone/>
              <a:defRPr sz="2100">
                <a:latin typeface="Roboto"/>
                <a:ea typeface="Roboto"/>
                <a:cs typeface="Roboto"/>
                <a:sym typeface="Roboto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Roboto"/>
              <a:buNone/>
              <a:defRPr sz="2100">
                <a:latin typeface="Roboto"/>
                <a:ea typeface="Roboto"/>
                <a:cs typeface="Roboto"/>
                <a:sym typeface="Roboto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Roboto"/>
              <a:buNone/>
              <a:defRPr sz="2100">
                <a:latin typeface="Roboto"/>
                <a:ea typeface="Roboto"/>
                <a:cs typeface="Roboto"/>
                <a:sym typeface="Roboto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Roboto"/>
              <a:buNone/>
              <a:defRPr sz="2100">
                <a:latin typeface="Roboto"/>
                <a:ea typeface="Roboto"/>
                <a:cs typeface="Roboto"/>
                <a:sym typeface="Roboto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Roboto"/>
              <a:buNone/>
              <a:defRPr sz="2100"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Char char="●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●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●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400"/>
              <a:buFont typeface="Roboto"/>
              <a:buChar char="■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5" name="Google Shape;85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None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endParaRPr/>
          </a:p>
        </p:txBody>
      </p:sp>
      <p:sp>
        <p:nvSpPr>
          <p:cNvPr id="88" name="Google Shape;88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Font typeface="Roboto"/>
              <a:buNone/>
              <a:defRPr sz="120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Char char="●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●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●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400"/>
              <a:buFont typeface="Roboto"/>
              <a:buChar char="■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92" name="Google Shape;92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00567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059225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671844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284593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517156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3350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25529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4A86E8"/>
              </a:buClr>
              <a:buSzPts val="2800"/>
              <a:buNone/>
              <a:defRPr>
                <a:solidFill>
                  <a:srgbClr val="4A86E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215119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539110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46178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37916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4A86E8"/>
              </a:buClr>
              <a:buSzPts val="2800"/>
              <a:buNone/>
              <a:defRPr sz="2800">
                <a:solidFill>
                  <a:srgbClr val="4A86E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boto"/>
              <a:buNone/>
              <a:defRPr sz="2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046717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editor.pythonanywhere.com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5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Lecture 2 - Names &amp; Functions</a:t>
            </a:r>
            <a:endParaRPr/>
          </a:p>
        </p:txBody>
      </p:sp>
      <p:sp>
        <p:nvSpPr>
          <p:cNvPr id="100" name="Google Shape;100;p2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dirty="0"/>
              <a:t>2024 /</a:t>
            </a:r>
            <a:r>
              <a:rPr lang="zh-CN" altLang="en-US" dirty="0"/>
              <a:t> </a:t>
            </a:r>
            <a:r>
              <a:rPr lang="en-US" altLang="zh-CN" dirty="0"/>
              <a:t>9 / 20</a:t>
            </a:r>
            <a:endParaRPr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5589A674-F8F6-4F6F-8973-E18D6E5E7EC0}"/>
              </a:ext>
            </a:extLst>
          </p:cNvPr>
          <p:cNvSpPr txBox="1"/>
          <p:nvPr/>
        </p:nvSpPr>
        <p:spPr>
          <a:xfrm>
            <a:off x="4881776" y="4579464"/>
            <a:ext cx="32134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Slides adapted from Berkeley CS61a </a:t>
            </a:r>
            <a:endParaRPr lang="zh-CN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" name="Google Shape;235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14563" y="1417301"/>
            <a:ext cx="2399587" cy="1798748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Google Shape;233;p3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A86E8"/>
                </a:solidFill>
              </a:rPr>
              <a:t>Visualizing Assignment</a:t>
            </a:r>
            <a:endParaRPr>
              <a:solidFill>
                <a:srgbClr val="4A86E8"/>
              </a:solidFill>
            </a:endParaRPr>
          </a:p>
        </p:txBody>
      </p:sp>
      <p:sp>
        <p:nvSpPr>
          <p:cNvPr id="234" name="Google Shape;234;p37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/>
              <a:t>Names are bound to </a:t>
            </a:r>
            <a:r>
              <a:rPr lang="en" sz="2000" b="1" dirty="0"/>
              <a:t>values</a:t>
            </a:r>
            <a:r>
              <a:rPr lang="en" sz="2000" dirty="0"/>
              <a:t> in an </a:t>
            </a:r>
            <a:r>
              <a:rPr lang="en" sz="2000" dirty="0">
                <a:solidFill>
                  <a:srgbClr val="4A86E8"/>
                </a:solidFill>
              </a:rPr>
              <a:t>environment</a:t>
            </a:r>
            <a:endParaRPr sz="2000" dirty="0">
              <a:solidFill>
                <a:srgbClr val="4A86E8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2000" dirty="0">
              <a:solidFill>
                <a:srgbClr val="4A86E8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22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22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/>
              <a:t>To execute an assignment statement:</a:t>
            </a:r>
            <a:endParaRPr dirty="0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 b="1" dirty="0"/>
              <a:t>Evaluate</a:t>
            </a:r>
            <a:r>
              <a:rPr lang="en" dirty="0"/>
              <a:t> the expression to the right of </a:t>
            </a:r>
            <a:r>
              <a:rPr lang="en" b="1" dirty="0"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en" dirty="0"/>
              <a:t>.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b="1" dirty="0"/>
              <a:t>Bind</a:t>
            </a:r>
            <a:r>
              <a:rPr lang="en" dirty="0"/>
              <a:t> the value of the expression to the name to the left of </a:t>
            </a:r>
            <a:r>
              <a:rPr lang="en" b="1" dirty="0"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en" dirty="0"/>
              <a:t> in the current environment.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2200" dirty="0"/>
          </a:p>
        </p:txBody>
      </p:sp>
      <p:pic>
        <p:nvPicPr>
          <p:cNvPr id="236" name="Google Shape;236;p37"/>
          <p:cNvPicPr preferRelativeResize="0"/>
          <p:nvPr/>
        </p:nvPicPr>
        <p:blipFill rotWithShape="1">
          <a:blip r:embed="rId4">
            <a:alphaModFix/>
          </a:blip>
          <a:srcRect l="19923" t="40110" b="8963"/>
          <a:stretch/>
        </p:blipFill>
        <p:spPr>
          <a:xfrm>
            <a:off x="1497300" y="2005200"/>
            <a:ext cx="2326600" cy="1133100"/>
          </a:xfrm>
          <a:prstGeom prst="rect">
            <a:avLst/>
          </a:prstGeom>
          <a:noFill/>
          <a:ln>
            <a:noFill/>
          </a:ln>
        </p:spPr>
      </p:pic>
      <p:sp>
        <p:nvSpPr>
          <p:cNvPr id="237" name="Google Shape;237;p37"/>
          <p:cNvSpPr/>
          <p:nvPr/>
        </p:nvSpPr>
        <p:spPr>
          <a:xfrm>
            <a:off x="7272900" y="2202199"/>
            <a:ext cx="1559400" cy="416700"/>
          </a:xfrm>
          <a:prstGeom prst="wedgeRoundRectCallout">
            <a:avLst>
              <a:gd name="adj1" fmla="val -59035"/>
              <a:gd name="adj2" fmla="val -21646"/>
              <a:gd name="adj3" fmla="val 0"/>
            </a:avLst>
          </a:prstGeom>
          <a:solidFill>
            <a:srgbClr val="4A86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Final Value</a:t>
            </a:r>
            <a:endParaRPr sz="1800" b="1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38" name="Google Shape;238;p37"/>
          <p:cNvSpPr/>
          <p:nvPr/>
        </p:nvSpPr>
        <p:spPr>
          <a:xfrm>
            <a:off x="6285300" y="3259900"/>
            <a:ext cx="1559400" cy="416700"/>
          </a:xfrm>
          <a:prstGeom prst="wedgeRoundRectCallout">
            <a:avLst>
              <a:gd name="adj1" fmla="val -21120"/>
              <a:gd name="adj2" fmla="val -70038"/>
              <a:gd name="adj3" fmla="val 0"/>
            </a:avLst>
          </a:prstGeom>
          <a:solidFill>
            <a:srgbClr val="E6913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Bindings</a:t>
            </a:r>
            <a:endParaRPr sz="1800" b="1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39" name="Google Shape;239;p37"/>
          <p:cNvSpPr/>
          <p:nvPr/>
        </p:nvSpPr>
        <p:spPr>
          <a:xfrm>
            <a:off x="6285300" y="2103749"/>
            <a:ext cx="921697" cy="1030301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FFAB40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240" name="Google Shape;240;p37"/>
          <p:cNvSpPr/>
          <p:nvPr/>
        </p:nvSpPr>
        <p:spPr>
          <a:xfrm>
            <a:off x="4191900" y="2721600"/>
            <a:ext cx="1559400" cy="416700"/>
          </a:xfrm>
          <a:prstGeom prst="wedgeRoundRectCallout">
            <a:avLst>
              <a:gd name="adj1" fmla="val 87377"/>
              <a:gd name="adj2" fmla="val -26005"/>
              <a:gd name="adj3" fmla="val 0"/>
            </a:avLst>
          </a:prstGeom>
          <a:solidFill>
            <a:srgbClr val="4A86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Name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41" name="Google Shape;241;p37"/>
          <p:cNvSpPr/>
          <p:nvPr/>
        </p:nvSpPr>
        <p:spPr>
          <a:xfrm>
            <a:off x="7844700" y="570875"/>
            <a:ext cx="987600" cy="321000"/>
          </a:xfrm>
          <a:prstGeom prst="roundRect">
            <a:avLst>
              <a:gd name="adj" fmla="val 50000"/>
            </a:avLst>
          </a:prstGeom>
          <a:solidFill>
            <a:srgbClr val="0371C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Demo</a:t>
            </a:r>
            <a:endParaRPr sz="16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6" name="Google Shape;246;p38"/>
          <p:cNvPicPr preferRelativeResize="0"/>
          <p:nvPr/>
        </p:nvPicPr>
        <p:blipFill rotWithShape="1">
          <a:blip r:embed="rId3">
            <a:alphaModFix/>
          </a:blip>
          <a:srcRect t="61766" b="3"/>
          <a:stretch/>
        </p:blipFill>
        <p:spPr>
          <a:xfrm>
            <a:off x="522225" y="724023"/>
            <a:ext cx="4300626" cy="742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Google Shape;247;p3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76350" y="724025"/>
            <a:ext cx="3855962" cy="19414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48" name="Google Shape;248;p38"/>
          <p:cNvCxnSpPr/>
          <p:nvPr/>
        </p:nvCxnSpPr>
        <p:spPr>
          <a:xfrm>
            <a:off x="1325851" y="1466238"/>
            <a:ext cx="384300" cy="0"/>
          </a:xfrm>
          <a:prstGeom prst="straightConnector1">
            <a:avLst/>
          </a:prstGeom>
          <a:noFill/>
          <a:ln w="9525" cap="flat" cmpd="sng">
            <a:solidFill>
              <a:srgbClr val="4A86E8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49" name="Google Shape;249;p38"/>
          <p:cNvSpPr txBox="1"/>
          <p:nvPr/>
        </p:nvSpPr>
        <p:spPr>
          <a:xfrm>
            <a:off x="160487" y="1686188"/>
            <a:ext cx="1805588" cy="42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func min(...)</a:t>
            </a:r>
            <a:endParaRPr sz="1600" dirty="0"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250" name="Google Shape;250;p38"/>
          <p:cNvCxnSpPr>
            <a:cxnSpLocks/>
            <a:stCxn id="249" idx="0"/>
          </p:cNvCxnSpPr>
          <p:nvPr/>
        </p:nvCxnSpPr>
        <p:spPr>
          <a:xfrm flipV="1">
            <a:off x="1063281" y="1468088"/>
            <a:ext cx="467494" cy="218100"/>
          </a:xfrm>
          <a:prstGeom prst="straightConnector1">
            <a:avLst/>
          </a:prstGeom>
          <a:noFill/>
          <a:ln w="9525" cap="flat" cmpd="sng">
            <a:solidFill>
              <a:srgbClr val="4A86E8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251" name="Google Shape;251;p38"/>
          <p:cNvCxnSpPr/>
          <p:nvPr/>
        </p:nvCxnSpPr>
        <p:spPr>
          <a:xfrm>
            <a:off x="1840187" y="1466238"/>
            <a:ext cx="24321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52" name="Google Shape;252;p38"/>
          <p:cNvCxnSpPr>
            <a:stCxn id="253" idx="0"/>
          </p:cNvCxnSpPr>
          <p:nvPr/>
        </p:nvCxnSpPr>
        <p:spPr>
          <a:xfrm rot="10800000">
            <a:off x="3003291" y="1471888"/>
            <a:ext cx="213300" cy="61920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253" name="Google Shape;253;p38"/>
          <p:cNvSpPr txBox="1"/>
          <p:nvPr/>
        </p:nvSpPr>
        <p:spPr>
          <a:xfrm>
            <a:off x="1961841" y="2091088"/>
            <a:ext cx="2509500" cy="42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Roboto Mono"/>
                <a:ea typeface="Roboto Mono"/>
                <a:cs typeface="Roboto Mono"/>
                <a:sym typeface="Roboto Mono"/>
              </a:rPr>
              <a:t>f(2, g(h(1, 5), 3))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254" name="Google Shape;254;p38"/>
          <p:cNvCxnSpPr/>
          <p:nvPr/>
        </p:nvCxnSpPr>
        <p:spPr>
          <a:xfrm>
            <a:off x="2042632" y="2469238"/>
            <a:ext cx="133800" cy="0"/>
          </a:xfrm>
          <a:prstGeom prst="straightConnector1">
            <a:avLst/>
          </a:prstGeom>
          <a:noFill/>
          <a:ln w="9525" cap="flat" cmpd="sng">
            <a:solidFill>
              <a:srgbClr val="4A86E8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55" name="Google Shape;255;p38"/>
          <p:cNvSpPr txBox="1"/>
          <p:nvPr/>
        </p:nvSpPr>
        <p:spPr>
          <a:xfrm>
            <a:off x="403082" y="2689186"/>
            <a:ext cx="1838357" cy="42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func max(...)</a:t>
            </a:r>
            <a:endParaRPr sz="1600" dirty="0"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256" name="Google Shape;256;p38"/>
          <p:cNvCxnSpPr>
            <a:cxnSpLocks/>
            <a:stCxn id="255" idx="0"/>
          </p:cNvCxnSpPr>
          <p:nvPr/>
        </p:nvCxnSpPr>
        <p:spPr>
          <a:xfrm flipV="1">
            <a:off x="1322261" y="2471986"/>
            <a:ext cx="788978" cy="217200"/>
          </a:xfrm>
          <a:prstGeom prst="straightConnector1">
            <a:avLst/>
          </a:prstGeom>
          <a:noFill/>
          <a:ln w="9525" cap="flat" cmpd="sng">
            <a:solidFill>
              <a:srgbClr val="4A86E8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257" name="Google Shape;257;p38"/>
          <p:cNvCxnSpPr/>
          <p:nvPr/>
        </p:nvCxnSpPr>
        <p:spPr>
          <a:xfrm>
            <a:off x="2292371" y="2469238"/>
            <a:ext cx="1263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58" name="Google Shape;258;p38"/>
          <p:cNvCxnSpPr>
            <a:stCxn id="259" idx="0"/>
          </p:cNvCxnSpPr>
          <p:nvPr/>
        </p:nvCxnSpPr>
        <p:spPr>
          <a:xfrm rot="10800000">
            <a:off x="2351335" y="2470645"/>
            <a:ext cx="0" cy="23250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259" name="Google Shape;259;p38"/>
          <p:cNvSpPr txBox="1"/>
          <p:nvPr/>
        </p:nvSpPr>
        <p:spPr>
          <a:xfrm>
            <a:off x="2211835" y="2703145"/>
            <a:ext cx="279000" cy="42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Roboto Mono"/>
                <a:ea typeface="Roboto Mono"/>
                <a:cs typeface="Roboto Mono"/>
                <a:sym typeface="Roboto Mono"/>
              </a:rPr>
              <a:t>2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260" name="Google Shape;260;p38"/>
          <p:cNvCxnSpPr/>
          <p:nvPr/>
        </p:nvCxnSpPr>
        <p:spPr>
          <a:xfrm>
            <a:off x="2661294" y="2471988"/>
            <a:ext cx="15579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61" name="Google Shape;261;p38"/>
          <p:cNvCxnSpPr>
            <a:cxnSpLocks/>
            <a:stCxn id="262" idx="0"/>
          </p:cNvCxnSpPr>
          <p:nvPr/>
        </p:nvCxnSpPr>
        <p:spPr>
          <a:xfrm flipH="1" flipV="1">
            <a:off x="3432777" y="2472651"/>
            <a:ext cx="16560" cy="64530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262" name="Google Shape;262;p38"/>
          <p:cNvSpPr txBox="1"/>
          <p:nvPr/>
        </p:nvSpPr>
        <p:spPr>
          <a:xfrm>
            <a:off x="2546875" y="3117951"/>
            <a:ext cx="1804924" cy="42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g(h(1, 5), 3)</a:t>
            </a:r>
            <a:endParaRPr sz="1600" dirty="0"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263" name="Google Shape;263;p38"/>
          <p:cNvCxnSpPr/>
          <p:nvPr/>
        </p:nvCxnSpPr>
        <p:spPr>
          <a:xfrm>
            <a:off x="2637977" y="3513254"/>
            <a:ext cx="133800" cy="0"/>
          </a:xfrm>
          <a:prstGeom prst="straightConnector1">
            <a:avLst/>
          </a:prstGeom>
          <a:noFill/>
          <a:ln w="9525" cap="flat" cmpd="sng">
            <a:solidFill>
              <a:srgbClr val="4A86E8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64" name="Google Shape;264;p38"/>
          <p:cNvSpPr txBox="1"/>
          <p:nvPr/>
        </p:nvSpPr>
        <p:spPr>
          <a:xfrm>
            <a:off x="998428" y="3733203"/>
            <a:ext cx="1838357" cy="42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func min(...)</a:t>
            </a:r>
            <a:endParaRPr sz="1600" dirty="0"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265" name="Google Shape;265;p38"/>
          <p:cNvCxnSpPr>
            <a:cxnSpLocks/>
            <a:stCxn id="264" idx="0"/>
          </p:cNvCxnSpPr>
          <p:nvPr/>
        </p:nvCxnSpPr>
        <p:spPr>
          <a:xfrm flipV="1">
            <a:off x="1917607" y="3516003"/>
            <a:ext cx="788978" cy="217200"/>
          </a:xfrm>
          <a:prstGeom prst="straightConnector1">
            <a:avLst/>
          </a:prstGeom>
          <a:noFill/>
          <a:ln w="9525" cap="flat" cmpd="sng">
            <a:solidFill>
              <a:srgbClr val="4A86E8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266" name="Google Shape;266;p38"/>
          <p:cNvCxnSpPr/>
          <p:nvPr/>
        </p:nvCxnSpPr>
        <p:spPr>
          <a:xfrm>
            <a:off x="2899610" y="3513266"/>
            <a:ext cx="8154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67" name="Google Shape;267;p38"/>
          <p:cNvCxnSpPr>
            <a:cxnSpLocks/>
            <a:stCxn id="268" idx="0"/>
          </p:cNvCxnSpPr>
          <p:nvPr/>
        </p:nvCxnSpPr>
        <p:spPr>
          <a:xfrm flipH="1" flipV="1">
            <a:off x="3284908" y="3516554"/>
            <a:ext cx="38512" cy="60630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268" name="Google Shape;268;p38"/>
          <p:cNvSpPr txBox="1"/>
          <p:nvPr/>
        </p:nvSpPr>
        <p:spPr>
          <a:xfrm>
            <a:off x="2765757" y="4122854"/>
            <a:ext cx="1115325" cy="42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Roboto Mono"/>
                <a:ea typeface="Roboto Mono"/>
                <a:cs typeface="Roboto Mono"/>
                <a:sym typeface="Roboto Mono"/>
              </a:rPr>
              <a:t>h(1, 5)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269" name="Google Shape;269;p38"/>
          <p:cNvCxnSpPr/>
          <p:nvPr/>
        </p:nvCxnSpPr>
        <p:spPr>
          <a:xfrm>
            <a:off x="3979830" y="3513265"/>
            <a:ext cx="1263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70" name="Google Shape;270;p38"/>
          <p:cNvCxnSpPr>
            <a:stCxn id="271" idx="0"/>
          </p:cNvCxnSpPr>
          <p:nvPr/>
        </p:nvCxnSpPr>
        <p:spPr>
          <a:xfrm rot="10800000">
            <a:off x="4042986" y="3512385"/>
            <a:ext cx="0" cy="25230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271" name="Google Shape;271;p38"/>
          <p:cNvSpPr txBox="1"/>
          <p:nvPr/>
        </p:nvSpPr>
        <p:spPr>
          <a:xfrm>
            <a:off x="3903486" y="3764685"/>
            <a:ext cx="279000" cy="42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3</a:t>
            </a:r>
            <a:endParaRPr sz="1600" dirty="0"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272" name="Google Shape;272;p38"/>
          <p:cNvCxnSpPr/>
          <p:nvPr/>
        </p:nvCxnSpPr>
        <p:spPr>
          <a:xfrm>
            <a:off x="2878557" y="4495755"/>
            <a:ext cx="133800" cy="0"/>
          </a:xfrm>
          <a:prstGeom prst="straightConnector1">
            <a:avLst/>
          </a:prstGeom>
          <a:noFill/>
          <a:ln w="9525" cap="flat" cmpd="sng">
            <a:solidFill>
              <a:srgbClr val="4A86E8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73" name="Google Shape;273;p38"/>
          <p:cNvSpPr txBox="1"/>
          <p:nvPr/>
        </p:nvSpPr>
        <p:spPr>
          <a:xfrm>
            <a:off x="1276429" y="4715704"/>
            <a:ext cx="1800936" cy="42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func max(...)</a:t>
            </a:r>
            <a:endParaRPr sz="1600" dirty="0"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274" name="Google Shape;274;p38"/>
          <p:cNvCxnSpPr>
            <a:cxnSpLocks/>
            <a:stCxn id="273" idx="0"/>
          </p:cNvCxnSpPr>
          <p:nvPr/>
        </p:nvCxnSpPr>
        <p:spPr>
          <a:xfrm flipV="1">
            <a:off x="2176897" y="4498504"/>
            <a:ext cx="770268" cy="217200"/>
          </a:xfrm>
          <a:prstGeom prst="straightConnector1">
            <a:avLst/>
          </a:prstGeom>
          <a:noFill/>
          <a:ln w="9525" cap="flat" cmpd="sng">
            <a:solidFill>
              <a:srgbClr val="4A86E8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275" name="Google Shape;275;p38"/>
          <p:cNvCxnSpPr/>
          <p:nvPr/>
        </p:nvCxnSpPr>
        <p:spPr>
          <a:xfrm>
            <a:off x="3127670" y="4495754"/>
            <a:ext cx="1263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76" name="Google Shape;276;p38"/>
          <p:cNvCxnSpPr>
            <a:stCxn id="277" idx="0"/>
          </p:cNvCxnSpPr>
          <p:nvPr/>
        </p:nvCxnSpPr>
        <p:spPr>
          <a:xfrm rot="10800000">
            <a:off x="3189325" y="4498204"/>
            <a:ext cx="0" cy="21750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277" name="Google Shape;277;p38"/>
          <p:cNvSpPr txBox="1"/>
          <p:nvPr/>
        </p:nvSpPr>
        <p:spPr>
          <a:xfrm>
            <a:off x="3049825" y="4715704"/>
            <a:ext cx="279000" cy="42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Roboto Mono"/>
                <a:ea typeface="Roboto Mono"/>
                <a:cs typeface="Roboto Mono"/>
                <a:sym typeface="Roboto Mono"/>
              </a:rPr>
              <a:t>1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278" name="Google Shape;278;p38"/>
          <p:cNvCxnSpPr/>
          <p:nvPr/>
        </p:nvCxnSpPr>
        <p:spPr>
          <a:xfrm>
            <a:off x="3493895" y="4495754"/>
            <a:ext cx="1263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79" name="Google Shape;279;p38"/>
          <p:cNvCxnSpPr>
            <a:stCxn id="280" idx="0"/>
          </p:cNvCxnSpPr>
          <p:nvPr/>
        </p:nvCxnSpPr>
        <p:spPr>
          <a:xfrm rot="10800000">
            <a:off x="3555550" y="4498204"/>
            <a:ext cx="0" cy="21750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280" name="Google Shape;280;p38"/>
          <p:cNvSpPr txBox="1"/>
          <p:nvPr/>
        </p:nvSpPr>
        <p:spPr>
          <a:xfrm>
            <a:off x="3416050" y="4715704"/>
            <a:ext cx="279000" cy="42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Roboto Mono"/>
                <a:ea typeface="Roboto Mono"/>
                <a:cs typeface="Roboto Mono"/>
                <a:sym typeface="Roboto Mono"/>
              </a:rPr>
              <a:t>5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81" name="Google Shape;281;p38"/>
          <p:cNvSpPr/>
          <p:nvPr/>
        </p:nvSpPr>
        <p:spPr>
          <a:xfrm>
            <a:off x="2899600" y="3762954"/>
            <a:ext cx="815400" cy="397200"/>
          </a:xfrm>
          <a:prstGeom prst="roundRect">
            <a:avLst>
              <a:gd name="adj" fmla="val 50000"/>
            </a:avLst>
          </a:prstGeom>
          <a:solidFill>
            <a:srgbClr val="0371C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Roboto Mono"/>
                <a:ea typeface="Roboto Mono"/>
                <a:cs typeface="Roboto Mono"/>
                <a:sym typeface="Roboto Mono"/>
              </a:rPr>
              <a:t>5</a:t>
            </a:r>
            <a:endParaRPr sz="1600">
              <a:solidFill>
                <a:srgbClr val="FFFFFF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82" name="Google Shape;282;p38"/>
          <p:cNvSpPr/>
          <p:nvPr/>
        </p:nvSpPr>
        <p:spPr>
          <a:xfrm>
            <a:off x="2661450" y="2734840"/>
            <a:ext cx="1557900" cy="397200"/>
          </a:xfrm>
          <a:prstGeom prst="roundRect">
            <a:avLst>
              <a:gd name="adj" fmla="val 50000"/>
            </a:avLst>
          </a:prstGeom>
          <a:solidFill>
            <a:srgbClr val="0371C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Roboto Mono"/>
                <a:ea typeface="Roboto Mono"/>
                <a:cs typeface="Roboto Mono"/>
                <a:sym typeface="Roboto Mono"/>
              </a:rPr>
              <a:t>3</a:t>
            </a:r>
            <a:endParaRPr sz="1600">
              <a:solidFill>
                <a:srgbClr val="FFFFFF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83" name="Google Shape;283;p38"/>
          <p:cNvSpPr/>
          <p:nvPr/>
        </p:nvSpPr>
        <p:spPr>
          <a:xfrm>
            <a:off x="2000550" y="1706725"/>
            <a:ext cx="2432100" cy="397200"/>
          </a:xfrm>
          <a:prstGeom prst="roundRect">
            <a:avLst>
              <a:gd name="adj" fmla="val 50000"/>
            </a:avLst>
          </a:prstGeom>
          <a:solidFill>
            <a:srgbClr val="0371C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Roboto Mono"/>
                <a:ea typeface="Roboto Mono"/>
                <a:cs typeface="Roboto Mono"/>
                <a:sym typeface="Roboto Mono"/>
              </a:rPr>
              <a:t>3</a:t>
            </a:r>
            <a:endParaRPr sz="1600">
              <a:solidFill>
                <a:srgbClr val="FFFFFF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284" name="Google Shape;284;p38"/>
          <p:cNvCxnSpPr/>
          <p:nvPr/>
        </p:nvCxnSpPr>
        <p:spPr>
          <a:xfrm>
            <a:off x="4550235" y="1464300"/>
            <a:ext cx="1263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5" name="Google Shape;285;p38"/>
          <p:cNvCxnSpPr>
            <a:stCxn id="286" idx="0"/>
          </p:cNvCxnSpPr>
          <p:nvPr/>
        </p:nvCxnSpPr>
        <p:spPr>
          <a:xfrm rot="10800000">
            <a:off x="4610840" y="1466750"/>
            <a:ext cx="0" cy="21750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286" name="Google Shape;286;p38"/>
          <p:cNvSpPr txBox="1"/>
          <p:nvPr/>
        </p:nvSpPr>
        <p:spPr>
          <a:xfrm>
            <a:off x="4471340" y="1684250"/>
            <a:ext cx="279000" cy="42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Roboto Mono"/>
                <a:ea typeface="Roboto Mono"/>
                <a:cs typeface="Roboto Mono"/>
                <a:sym typeface="Roboto Mono"/>
              </a:rPr>
              <a:t>4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87" name="Google Shape;287;p38"/>
          <p:cNvSpPr/>
          <p:nvPr/>
        </p:nvSpPr>
        <p:spPr>
          <a:xfrm>
            <a:off x="1327175" y="693802"/>
            <a:ext cx="3458100" cy="397200"/>
          </a:xfrm>
          <a:prstGeom prst="roundRect">
            <a:avLst>
              <a:gd name="adj" fmla="val 50000"/>
            </a:avLst>
          </a:prstGeom>
          <a:solidFill>
            <a:srgbClr val="0371C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Roboto Mono"/>
                <a:ea typeface="Roboto Mono"/>
                <a:cs typeface="Roboto Mono"/>
                <a:sym typeface="Roboto Mono"/>
              </a:rPr>
              <a:t>3</a:t>
            </a:r>
            <a:endParaRPr sz="1600">
              <a:solidFill>
                <a:srgbClr val="FFFFFF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88" name="Google Shape;288;p38"/>
          <p:cNvSpPr/>
          <p:nvPr/>
        </p:nvSpPr>
        <p:spPr>
          <a:xfrm>
            <a:off x="5518675" y="3063375"/>
            <a:ext cx="2228700" cy="1838100"/>
          </a:xfrm>
          <a:prstGeom prst="roundRect">
            <a:avLst>
              <a:gd name="adj" fmla="val 50000"/>
            </a:avLst>
          </a:prstGeom>
          <a:solidFill>
            <a:srgbClr val="0371C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rgbClr val="FFFFFF"/>
                </a:solidFill>
                <a:latin typeface="Roboto Mono"/>
                <a:ea typeface="Roboto Mono"/>
                <a:cs typeface="Roboto Mono"/>
                <a:sym typeface="Roboto Mono"/>
              </a:rPr>
              <a:t>3</a:t>
            </a:r>
            <a:endParaRPr sz="9600">
              <a:solidFill>
                <a:srgbClr val="FFFFFF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89" name="Google Shape;289;p38"/>
          <p:cNvSpPr/>
          <p:nvPr/>
        </p:nvSpPr>
        <p:spPr>
          <a:xfrm>
            <a:off x="7844700" y="234525"/>
            <a:ext cx="987600" cy="321000"/>
          </a:xfrm>
          <a:prstGeom prst="roundRect">
            <a:avLst>
              <a:gd name="adj" fmla="val 50000"/>
            </a:avLst>
          </a:prstGeom>
          <a:solidFill>
            <a:srgbClr val="0371C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Demo</a:t>
            </a:r>
            <a:endParaRPr sz="16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40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Functions</a:t>
            </a: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4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Functions</a:t>
            </a:r>
            <a:endParaRPr/>
          </a:p>
        </p:txBody>
      </p:sp>
      <p:sp>
        <p:nvSpPr>
          <p:cNvPr id="305" name="Google Shape;305;p4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A86E8"/>
                </a:solidFill>
              </a:rPr>
              <a:t>Functions</a:t>
            </a:r>
            <a:r>
              <a:rPr lang="en"/>
              <a:t> allow us to abstract away entire expressions and sequences of computation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They take in some input (known as their </a:t>
            </a:r>
            <a:r>
              <a:rPr lang="en">
                <a:solidFill>
                  <a:srgbClr val="4A86E8"/>
                </a:solidFill>
              </a:rPr>
              <a:t>arguments</a:t>
            </a:r>
            <a:r>
              <a:rPr lang="en"/>
              <a:t>) and transform it into an output (the </a:t>
            </a:r>
            <a:r>
              <a:rPr lang="en">
                <a:solidFill>
                  <a:srgbClr val="4A86E8"/>
                </a:solidFill>
              </a:rPr>
              <a:t>return value</a:t>
            </a:r>
            <a:r>
              <a:rPr lang="en"/>
              <a:t>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We can create functions using def statements. Their input is given in a function call, and their output is given by a return statement.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306" name="Google Shape;306;p41"/>
          <p:cNvSpPr/>
          <p:nvPr/>
        </p:nvSpPr>
        <p:spPr>
          <a:xfrm>
            <a:off x="3365850" y="3729375"/>
            <a:ext cx="2412300" cy="1122900"/>
          </a:xfrm>
          <a:prstGeom prst="flowChartAlternateProcess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latin typeface="Roboto"/>
                <a:ea typeface="Roboto"/>
                <a:cs typeface="Roboto"/>
                <a:sym typeface="Roboto"/>
              </a:rPr>
              <a:t>square</a:t>
            </a:r>
            <a:endParaRPr sz="2600"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307" name="Google Shape;307;p41"/>
          <p:cNvCxnSpPr/>
          <p:nvPr/>
        </p:nvCxnSpPr>
        <p:spPr>
          <a:xfrm>
            <a:off x="1483425" y="4075975"/>
            <a:ext cx="1580400" cy="1386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08" name="Google Shape;308;p41"/>
          <p:cNvCxnSpPr/>
          <p:nvPr/>
        </p:nvCxnSpPr>
        <p:spPr>
          <a:xfrm rot="10800000" flipH="1">
            <a:off x="5961350" y="4075975"/>
            <a:ext cx="1539000" cy="1734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309" name="Google Shape;309;p41"/>
          <p:cNvSpPr txBox="1"/>
          <p:nvPr/>
        </p:nvSpPr>
        <p:spPr>
          <a:xfrm>
            <a:off x="623875" y="3729375"/>
            <a:ext cx="804000" cy="7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5</a:t>
            </a:r>
            <a:endParaRPr sz="3000"/>
          </a:p>
        </p:txBody>
      </p:sp>
      <p:sp>
        <p:nvSpPr>
          <p:cNvPr id="310" name="Google Shape;310;p41"/>
          <p:cNvSpPr txBox="1"/>
          <p:nvPr/>
        </p:nvSpPr>
        <p:spPr>
          <a:xfrm>
            <a:off x="7611175" y="3718675"/>
            <a:ext cx="804000" cy="7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25</a:t>
            </a:r>
            <a:endParaRPr sz="3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"/>
                                        <p:tgtEl>
                                          <p:spTgt spid="3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"/>
                                        <p:tgtEl>
                                          <p:spTgt spid="3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"/>
                                        <p:tgtEl>
                                          <p:spTgt spid="3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42"/>
          <p:cNvSpPr txBox="1">
            <a:spLocks noGrp="1"/>
          </p:cNvSpPr>
          <p:nvPr>
            <p:ph type="title"/>
          </p:nvPr>
        </p:nvSpPr>
        <p:spPr>
          <a:xfrm>
            <a:off x="311700" y="325601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Defining Functions</a:t>
            </a:r>
            <a:endParaRPr dirty="0"/>
          </a:p>
        </p:txBody>
      </p:sp>
      <p:sp>
        <p:nvSpPr>
          <p:cNvPr id="316" name="Google Shape;316;p42"/>
          <p:cNvSpPr txBox="1"/>
          <p:nvPr/>
        </p:nvSpPr>
        <p:spPr>
          <a:xfrm>
            <a:off x="1056688" y="1566344"/>
            <a:ext cx="3914700" cy="75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 sz="1600">
                <a:solidFill>
                  <a:srgbClr val="859900"/>
                </a:solidFill>
                <a:latin typeface="Roboto Mono"/>
                <a:ea typeface="Roboto Mono"/>
                <a:cs typeface="Roboto Mono"/>
                <a:sym typeface="Roboto Mono"/>
              </a:rPr>
              <a:t>def</a:t>
            </a:r>
            <a:r>
              <a:rPr lang="en" sz="1600">
                <a:solidFill>
                  <a:srgbClr val="212121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600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rPr>
              <a:t>&lt;name&gt;</a:t>
            </a:r>
            <a:r>
              <a:rPr lang="en" sz="1600">
                <a:solidFill>
                  <a:srgbClr val="586E75"/>
                </a:solidFill>
                <a:latin typeface="Roboto Mono"/>
                <a:ea typeface="Roboto Mono"/>
                <a:cs typeface="Roboto Mono"/>
                <a:sym typeface="Roboto Mono"/>
              </a:rPr>
              <a:t>(</a:t>
            </a:r>
            <a:r>
              <a:rPr lang="en" sz="1600">
                <a:solidFill>
                  <a:srgbClr val="FFAB40"/>
                </a:solidFill>
                <a:latin typeface="Roboto Mono"/>
                <a:ea typeface="Roboto Mono"/>
                <a:cs typeface="Roboto Mono"/>
                <a:sym typeface="Roboto Mono"/>
              </a:rPr>
              <a:t>&lt;parameters&gt;</a:t>
            </a:r>
            <a:r>
              <a:rPr lang="en" sz="1600">
                <a:solidFill>
                  <a:srgbClr val="586E75"/>
                </a:solidFill>
                <a:latin typeface="Roboto Mono"/>
                <a:ea typeface="Roboto Mono"/>
                <a:cs typeface="Roboto Mono"/>
                <a:sym typeface="Roboto Mono"/>
              </a:rPr>
              <a:t>):</a:t>
            </a:r>
            <a:br>
              <a:rPr lang="en" sz="1600">
                <a:solidFill>
                  <a:srgbClr val="212121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600">
                <a:solidFill>
                  <a:srgbClr val="212121"/>
                </a:solidFill>
                <a:latin typeface="Roboto Mono"/>
                <a:ea typeface="Roboto Mono"/>
                <a:cs typeface="Roboto Mono"/>
                <a:sym typeface="Roboto Mono"/>
              </a:rPr>
              <a:t>    </a:t>
            </a:r>
            <a:r>
              <a:rPr lang="en" sz="1600">
                <a:solidFill>
                  <a:srgbClr val="859900"/>
                </a:solidFill>
                <a:latin typeface="Roboto Mono"/>
                <a:ea typeface="Roboto Mono"/>
                <a:cs typeface="Roboto Mono"/>
                <a:sym typeface="Roboto Mono"/>
              </a:rPr>
              <a:t>return</a:t>
            </a:r>
            <a:r>
              <a:rPr lang="en" sz="1600">
                <a:solidFill>
                  <a:srgbClr val="212121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600">
                <a:solidFill>
                  <a:srgbClr val="0097A7"/>
                </a:solidFill>
                <a:latin typeface="Roboto Mono"/>
                <a:ea typeface="Roboto Mono"/>
                <a:cs typeface="Roboto Mono"/>
                <a:sym typeface="Roboto Mono"/>
              </a:rPr>
              <a:t>&lt;return expression&gt;</a:t>
            </a:r>
            <a:endParaRPr sz="1600">
              <a:solidFill>
                <a:srgbClr val="0097A7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17" name="Google Shape;317;p42"/>
          <p:cNvSpPr/>
          <p:nvPr/>
        </p:nvSpPr>
        <p:spPr>
          <a:xfrm>
            <a:off x="1598774" y="1637569"/>
            <a:ext cx="2486700" cy="3030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4A86E8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8" name="Google Shape;318;p42"/>
          <p:cNvSpPr/>
          <p:nvPr/>
        </p:nvSpPr>
        <p:spPr>
          <a:xfrm>
            <a:off x="1056688" y="1033544"/>
            <a:ext cx="5847000" cy="456600"/>
          </a:xfrm>
          <a:prstGeom prst="wedgeRoundRectCallout">
            <a:avLst>
              <a:gd name="adj1" fmla="val -20833"/>
              <a:gd name="adj2" fmla="val 62500"/>
              <a:gd name="adj3" fmla="val 0"/>
            </a:avLst>
          </a:prstGeom>
          <a:solidFill>
            <a:srgbClr val="4A86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Function </a:t>
            </a:r>
            <a:r>
              <a:rPr lang="en" sz="16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signature</a:t>
            </a:r>
            <a:r>
              <a:rPr lang="en"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indicates name and number of arguments</a:t>
            </a:r>
            <a:endParaRPr sz="16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19" name="Google Shape;319;p42"/>
          <p:cNvSpPr/>
          <p:nvPr/>
        </p:nvSpPr>
        <p:spPr>
          <a:xfrm>
            <a:off x="1056688" y="2319144"/>
            <a:ext cx="3914700" cy="705900"/>
          </a:xfrm>
          <a:prstGeom prst="wedgeRoundRectCallout">
            <a:avLst>
              <a:gd name="adj1" fmla="val -19470"/>
              <a:gd name="adj2" fmla="val -57602"/>
              <a:gd name="adj3" fmla="val 0"/>
            </a:avLst>
          </a:prstGeom>
          <a:solidFill>
            <a:srgbClr val="4A86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Function </a:t>
            </a:r>
            <a:r>
              <a:rPr lang="en" sz="16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body</a:t>
            </a:r>
            <a:r>
              <a:rPr lang="en"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defines the computation</a:t>
            </a:r>
            <a:endParaRPr sz="16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performed when the function is applied</a:t>
            </a:r>
            <a:endParaRPr sz="16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20" name="Google Shape;320;p42"/>
          <p:cNvSpPr txBox="1"/>
          <p:nvPr/>
        </p:nvSpPr>
        <p:spPr>
          <a:xfrm>
            <a:off x="5447613" y="1892751"/>
            <a:ext cx="2639700" cy="962700"/>
          </a:xfrm>
          <a:prstGeom prst="rect">
            <a:avLst/>
          </a:prstGeom>
          <a:solidFill>
            <a:srgbClr val="FDF6E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 sz="1600" dirty="0">
                <a:solidFill>
                  <a:srgbClr val="859900"/>
                </a:solidFill>
                <a:latin typeface="Roboto Mono"/>
                <a:ea typeface="Roboto Mono"/>
                <a:cs typeface="Roboto Mono"/>
                <a:sym typeface="Roboto Mono"/>
              </a:rPr>
              <a:t>def</a:t>
            </a:r>
            <a:r>
              <a:rPr lang="en" sz="1600" dirty="0">
                <a:solidFill>
                  <a:srgbClr val="212121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600" dirty="0">
                <a:solidFill>
                  <a:srgbClr val="268BD2"/>
                </a:solidFill>
                <a:latin typeface="Roboto Mono"/>
                <a:ea typeface="Roboto Mono"/>
                <a:cs typeface="Roboto Mono"/>
                <a:sym typeface="Roboto Mono"/>
              </a:rPr>
              <a:t>square</a:t>
            </a:r>
            <a:r>
              <a:rPr lang="en" sz="1600" dirty="0">
                <a:solidFill>
                  <a:srgbClr val="595959"/>
                </a:solidFill>
                <a:latin typeface="Roboto Mono"/>
                <a:ea typeface="Roboto Mono"/>
                <a:cs typeface="Roboto Mono"/>
                <a:sym typeface="Roboto Mono"/>
              </a:rPr>
              <a:t>(x):</a:t>
            </a:r>
            <a:br>
              <a:rPr lang="en" sz="1600" dirty="0">
                <a:solidFill>
                  <a:srgbClr val="212121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600" dirty="0">
                <a:solidFill>
                  <a:srgbClr val="595959"/>
                </a:solidFill>
                <a:latin typeface="Roboto Mono"/>
                <a:ea typeface="Roboto Mono"/>
                <a:cs typeface="Roboto Mono"/>
                <a:sym typeface="Roboto Mono"/>
              </a:rPr>
              <a:t>    </a:t>
            </a:r>
            <a:r>
              <a:rPr lang="en" sz="1600" dirty="0">
                <a:solidFill>
                  <a:srgbClr val="859900"/>
                </a:solidFill>
                <a:latin typeface="Roboto Mono"/>
                <a:ea typeface="Roboto Mono"/>
                <a:cs typeface="Roboto Mono"/>
                <a:sym typeface="Roboto Mono"/>
              </a:rPr>
              <a:t>return</a:t>
            </a:r>
            <a:r>
              <a:rPr lang="en" sz="1600" dirty="0">
                <a:solidFill>
                  <a:srgbClr val="595959"/>
                </a:solidFill>
                <a:latin typeface="Roboto Mono"/>
                <a:ea typeface="Roboto Mono"/>
                <a:cs typeface="Roboto Mono"/>
                <a:sym typeface="Roboto Mono"/>
              </a:rPr>
              <a:t> x * x</a:t>
            </a:r>
            <a:br>
              <a:rPr lang="en" sz="1600" dirty="0">
                <a:solidFill>
                  <a:srgbClr val="212121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600" dirty="0">
                <a:solidFill>
                  <a:srgbClr val="595959"/>
                </a:solidFill>
                <a:latin typeface="Roboto Mono"/>
                <a:ea typeface="Roboto Mono"/>
                <a:cs typeface="Roboto Mono"/>
                <a:sym typeface="Roboto Mono"/>
              </a:rPr>
              <a:t>y </a:t>
            </a:r>
            <a:r>
              <a:rPr lang="en" sz="1600" dirty="0">
                <a:solidFill>
                  <a:srgbClr val="859900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en" sz="1600" dirty="0">
                <a:solidFill>
                  <a:srgbClr val="595959"/>
                </a:solidFill>
                <a:latin typeface="Roboto Mono"/>
                <a:ea typeface="Roboto Mono"/>
                <a:cs typeface="Roboto Mono"/>
                <a:sym typeface="Roboto Mono"/>
              </a:rPr>
              <a:t> square(</a:t>
            </a:r>
            <a:r>
              <a:rPr lang="en" sz="1600" dirty="0">
                <a:solidFill>
                  <a:srgbClr val="859900"/>
                </a:solidFill>
                <a:latin typeface="Roboto Mono"/>
                <a:ea typeface="Roboto Mono"/>
                <a:cs typeface="Roboto Mono"/>
                <a:sym typeface="Roboto Mono"/>
              </a:rPr>
              <a:t>-</a:t>
            </a:r>
            <a:r>
              <a:rPr lang="en" sz="1600" dirty="0">
                <a:solidFill>
                  <a:srgbClr val="D33682"/>
                </a:solidFill>
                <a:latin typeface="Roboto Mono"/>
                <a:ea typeface="Roboto Mono"/>
                <a:cs typeface="Roboto Mono"/>
                <a:sym typeface="Roboto Mono"/>
              </a:rPr>
              <a:t>2</a:t>
            </a:r>
            <a:r>
              <a:rPr lang="en" sz="1600" dirty="0">
                <a:solidFill>
                  <a:srgbClr val="595959"/>
                </a:solidFill>
                <a:latin typeface="Roboto Mono"/>
                <a:ea typeface="Roboto Mono"/>
                <a:cs typeface="Roboto Mono"/>
                <a:sym typeface="Roboto Mono"/>
              </a:rPr>
              <a:t>)</a:t>
            </a:r>
            <a:endParaRPr sz="1600" dirty="0">
              <a:solidFill>
                <a:srgbClr val="595959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21" name="Google Shape;321;p42"/>
          <p:cNvSpPr txBox="1"/>
          <p:nvPr/>
        </p:nvSpPr>
        <p:spPr>
          <a:xfrm>
            <a:off x="491700" y="3128176"/>
            <a:ext cx="8160600" cy="201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212121"/>
                </a:solidFill>
                <a:latin typeface="Roboto Mono"/>
                <a:ea typeface="Roboto Mono"/>
                <a:cs typeface="Roboto Mono"/>
                <a:sym typeface="Roboto Mono"/>
              </a:rPr>
              <a:t>Execution rule for </a:t>
            </a:r>
            <a:r>
              <a:rPr lang="en" sz="1600" b="1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rPr>
              <a:t>def Statements</a:t>
            </a:r>
            <a:endParaRPr sz="1600" b="1">
              <a:solidFill>
                <a:srgbClr val="4A86E8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12121"/>
              </a:buClr>
              <a:buSzPts val="1600"/>
              <a:buFont typeface="Roboto Mono"/>
              <a:buAutoNum type="arabicPeriod"/>
            </a:pPr>
            <a:r>
              <a:rPr lang="en" sz="1600">
                <a:solidFill>
                  <a:srgbClr val="212121"/>
                </a:solidFill>
                <a:latin typeface="Roboto Mono"/>
                <a:ea typeface="Roboto Mono"/>
                <a:cs typeface="Roboto Mono"/>
                <a:sym typeface="Roboto Mono"/>
              </a:rPr>
              <a:t>Create a function with signature </a:t>
            </a:r>
            <a:r>
              <a:rPr lang="en" sz="1600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rPr>
              <a:t>&lt;name&gt;</a:t>
            </a:r>
            <a:r>
              <a:rPr lang="en" sz="1600" b="1">
                <a:solidFill>
                  <a:srgbClr val="212121"/>
                </a:solidFill>
                <a:latin typeface="Roboto Mono"/>
                <a:ea typeface="Roboto Mono"/>
                <a:cs typeface="Roboto Mono"/>
                <a:sym typeface="Roboto Mono"/>
              </a:rPr>
              <a:t>(</a:t>
            </a:r>
            <a:r>
              <a:rPr lang="en" sz="1600">
                <a:solidFill>
                  <a:srgbClr val="FFAB40"/>
                </a:solidFill>
                <a:latin typeface="Roboto Mono"/>
                <a:ea typeface="Roboto Mono"/>
                <a:cs typeface="Roboto Mono"/>
                <a:sym typeface="Roboto Mono"/>
              </a:rPr>
              <a:t>&lt;parameters&gt;</a:t>
            </a:r>
            <a:r>
              <a:rPr lang="en" sz="1600" b="1">
                <a:solidFill>
                  <a:srgbClr val="212121"/>
                </a:solidFill>
                <a:latin typeface="Roboto Mono"/>
                <a:ea typeface="Roboto Mono"/>
                <a:cs typeface="Roboto Mono"/>
                <a:sym typeface="Roboto Mono"/>
              </a:rPr>
              <a:t>)</a:t>
            </a:r>
            <a:endParaRPr sz="1600" b="1">
              <a:solidFill>
                <a:srgbClr val="21212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12121"/>
              </a:buClr>
              <a:buSzPts val="1600"/>
              <a:buFont typeface="Roboto Mono"/>
              <a:buAutoNum type="arabicPeriod"/>
            </a:pPr>
            <a:r>
              <a:rPr lang="en" sz="1600">
                <a:solidFill>
                  <a:srgbClr val="212121"/>
                </a:solidFill>
                <a:latin typeface="Roboto Mono"/>
                <a:ea typeface="Roboto Mono"/>
                <a:cs typeface="Roboto Mono"/>
                <a:sym typeface="Roboto Mono"/>
              </a:rPr>
              <a:t>Set the body of that function to be everything indented after the first line</a:t>
            </a:r>
            <a:endParaRPr sz="1600">
              <a:solidFill>
                <a:srgbClr val="21212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212121"/>
              </a:buClr>
              <a:buSzPts val="1600"/>
              <a:buFont typeface="Roboto Mono"/>
              <a:buAutoNum type="arabicPeriod"/>
            </a:pPr>
            <a:r>
              <a:rPr lang="en" sz="1600">
                <a:solidFill>
                  <a:srgbClr val="212121"/>
                </a:solidFill>
                <a:latin typeface="Roboto Mono"/>
                <a:ea typeface="Roboto Mono"/>
                <a:cs typeface="Roboto Mono"/>
                <a:sym typeface="Roboto Mono"/>
              </a:rPr>
              <a:t>Bind </a:t>
            </a:r>
            <a:r>
              <a:rPr lang="en" sz="1600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rPr>
              <a:t>&lt;name&gt;</a:t>
            </a:r>
            <a:r>
              <a:rPr lang="en" sz="1600">
                <a:solidFill>
                  <a:srgbClr val="212121"/>
                </a:solidFill>
                <a:latin typeface="Roboto Mono"/>
                <a:ea typeface="Roboto Mono"/>
                <a:cs typeface="Roboto Mono"/>
                <a:sym typeface="Roboto Mono"/>
              </a:rPr>
              <a:t> to that function in the current frame</a:t>
            </a:r>
            <a:endParaRPr sz="1600">
              <a:solidFill>
                <a:srgbClr val="21212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22" name="Google Shape;322;p42"/>
          <p:cNvSpPr/>
          <p:nvPr/>
        </p:nvSpPr>
        <p:spPr>
          <a:xfrm>
            <a:off x="7595950" y="451451"/>
            <a:ext cx="987600" cy="321000"/>
          </a:xfrm>
          <a:prstGeom prst="roundRect">
            <a:avLst>
              <a:gd name="adj" fmla="val 50000"/>
            </a:avLst>
          </a:prstGeom>
          <a:solidFill>
            <a:srgbClr val="0371C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Demo</a:t>
            </a:r>
            <a:endParaRPr sz="1600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4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Functions in Environment Diagrams</a:t>
            </a:r>
            <a:endParaRPr/>
          </a:p>
        </p:txBody>
      </p:sp>
      <p:pic>
        <p:nvPicPr>
          <p:cNvPr id="328" name="Google Shape;328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5761" y="1557527"/>
            <a:ext cx="3744968" cy="1902263"/>
          </a:xfrm>
          <a:prstGeom prst="rect">
            <a:avLst/>
          </a:prstGeom>
          <a:noFill/>
          <a:ln>
            <a:noFill/>
          </a:ln>
        </p:spPr>
      </p:pic>
      <p:pic>
        <p:nvPicPr>
          <p:cNvPr id="329" name="Google Shape;329;p4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89120" y="1730625"/>
            <a:ext cx="4237436" cy="1777686"/>
          </a:xfrm>
          <a:prstGeom prst="rect">
            <a:avLst/>
          </a:prstGeom>
          <a:noFill/>
          <a:ln>
            <a:noFill/>
          </a:ln>
        </p:spPr>
      </p:pic>
      <p:sp>
        <p:nvSpPr>
          <p:cNvPr id="330" name="Google Shape;330;p43"/>
          <p:cNvSpPr/>
          <p:nvPr/>
        </p:nvSpPr>
        <p:spPr>
          <a:xfrm>
            <a:off x="6641329" y="1251236"/>
            <a:ext cx="1782600" cy="416700"/>
          </a:xfrm>
          <a:prstGeom prst="wedgeRoundRectCallout">
            <a:avLst>
              <a:gd name="adj1" fmla="val 20689"/>
              <a:gd name="adj2" fmla="val 75870"/>
              <a:gd name="adj3" fmla="val 0"/>
            </a:avLst>
          </a:prstGeom>
          <a:solidFill>
            <a:srgbClr val="4A86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Built-in function</a:t>
            </a:r>
            <a:endParaRPr sz="16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31" name="Google Shape;331;p43"/>
          <p:cNvSpPr/>
          <p:nvPr/>
        </p:nvSpPr>
        <p:spPr>
          <a:xfrm>
            <a:off x="7035824" y="1836099"/>
            <a:ext cx="1614164" cy="355286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4A86E8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43"/>
          <p:cNvSpPr/>
          <p:nvPr/>
        </p:nvSpPr>
        <p:spPr>
          <a:xfrm>
            <a:off x="6415591" y="3240196"/>
            <a:ext cx="2292300" cy="416700"/>
          </a:xfrm>
          <a:prstGeom prst="wedgeRoundRectCallout">
            <a:avLst>
              <a:gd name="adj1" fmla="val 21496"/>
              <a:gd name="adj2" fmla="val -90481"/>
              <a:gd name="adj3" fmla="val 0"/>
            </a:avLst>
          </a:prstGeom>
          <a:solidFill>
            <a:srgbClr val="4A86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User-defined function</a:t>
            </a:r>
            <a:endParaRPr sz="16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33" name="Google Shape;333;p43"/>
          <p:cNvSpPr/>
          <p:nvPr/>
        </p:nvSpPr>
        <p:spPr>
          <a:xfrm>
            <a:off x="7035824" y="2663711"/>
            <a:ext cx="1614164" cy="355285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4A86E8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43"/>
          <p:cNvSpPr txBox="1">
            <a:spLocks noGrp="1"/>
          </p:cNvSpPr>
          <p:nvPr>
            <p:ph type="body" idx="1"/>
          </p:nvPr>
        </p:nvSpPr>
        <p:spPr>
          <a:xfrm>
            <a:off x="311700" y="4029413"/>
            <a:ext cx="8520600" cy="84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def statements are a type of assignment that bind names to </a:t>
            </a:r>
            <a:r>
              <a:rPr lang="en" sz="240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function values</a:t>
            </a:r>
            <a:endParaRPr sz="2400" dirty="0">
              <a:solidFill>
                <a:srgbClr val="4A86E8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4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Calling User-Defined Functions</a:t>
            </a:r>
            <a:endParaRPr/>
          </a:p>
        </p:txBody>
      </p:sp>
      <p:sp>
        <p:nvSpPr>
          <p:cNvPr id="340" name="Google Shape;340;p44"/>
          <p:cNvSpPr txBox="1"/>
          <p:nvPr/>
        </p:nvSpPr>
        <p:spPr>
          <a:xfrm>
            <a:off x="491700" y="1017725"/>
            <a:ext cx="8160600" cy="16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212121"/>
                </a:solidFill>
                <a:latin typeface="Roboto Mono"/>
                <a:ea typeface="Roboto Mono"/>
                <a:cs typeface="Roboto Mono"/>
                <a:sym typeface="Roboto Mono"/>
              </a:rPr>
              <a:t>Procedure for calling/applying user-defined functions (for now)</a:t>
            </a:r>
            <a:endParaRPr sz="1600" b="1">
              <a:solidFill>
                <a:srgbClr val="21212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12121"/>
              </a:buClr>
              <a:buSzPts val="1600"/>
              <a:buFont typeface="Roboto Mono"/>
              <a:buAutoNum type="arabicPeriod"/>
            </a:pPr>
            <a:r>
              <a:rPr lang="en" sz="1600">
                <a:solidFill>
                  <a:srgbClr val="212121"/>
                </a:solidFill>
                <a:latin typeface="Roboto Mono"/>
                <a:ea typeface="Roboto Mono"/>
                <a:cs typeface="Roboto Mono"/>
                <a:sym typeface="Roboto Mono"/>
              </a:rPr>
              <a:t>Create a new </a:t>
            </a:r>
            <a:r>
              <a:rPr lang="en" sz="1600" b="1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rPr>
              <a:t>environment frame</a:t>
            </a:r>
            <a:endParaRPr sz="1600" b="1">
              <a:solidFill>
                <a:srgbClr val="4A86E8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12121"/>
              </a:buClr>
              <a:buSzPts val="1600"/>
              <a:buFont typeface="Roboto Mono"/>
              <a:buAutoNum type="arabicPeriod"/>
            </a:pPr>
            <a:r>
              <a:rPr lang="en" sz="1600">
                <a:solidFill>
                  <a:srgbClr val="212121"/>
                </a:solidFill>
                <a:latin typeface="Roboto Mono"/>
                <a:ea typeface="Roboto Mono"/>
                <a:cs typeface="Roboto Mono"/>
                <a:sym typeface="Roboto Mono"/>
              </a:rPr>
              <a:t>Bind the function's parameters to its arguments in that frame</a:t>
            </a:r>
            <a:endParaRPr sz="1600">
              <a:solidFill>
                <a:srgbClr val="21212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212121"/>
              </a:buClr>
              <a:buSzPts val="1600"/>
              <a:buFont typeface="Roboto Mono"/>
              <a:buAutoNum type="arabicPeriod"/>
            </a:pPr>
            <a:r>
              <a:rPr lang="en" sz="1600">
                <a:solidFill>
                  <a:srgbClr val="212121"/>
                </a:solidFill>
                <a:latin typeface="Roboto Mono"/>
                <a:ea typeface="Roboto Mono"/>
                <a:cs typeface="Roboto Mono"/>
                <a:sym typeface="Roboto Mono"/>
              </a:rPr>
              <a:t>Execute the body of the function in the new environment</a:t>
            </a:r>
            <a:endParaRPr sz="1600">
              <a:solidFill>
                <a:srgbClr val="21212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41" name="Google Shape;341;p44"/>
          <p:cNvSpPr txBox="1"/>
          <p:nvPr/>
        </p:nvSpPr>
        <p:spPr>
          <a:xfrm>
            <a:off x="124775" y="2898275"/>
            <a:ext cx="2959500" cy="13359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800" b="1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def</a:t>
            </a:r>
            <a:r>
              <a:rPr lang="en" sz="1800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800">
                <a:solidFill>
                  <a:srgbClr val="0378CE"/>
                </a:solidFill>
                <a:latin typeface="Roboto Mono"/>
                <a:ea typeface="Roboto Mono"/>
                <a:cs typeface="Roboto Mono"/>
                <a:sym typeface="Roboto Mono"/>
              </a:rPr>
              <a:t>square</a:t>
            </a:r>
            <a:r>
              <a:rPr lang="en" sz="1800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(</a:t>
            </a:r>
            <a:r>
              <a:rPr lang="en" sz="1800">
                <a:solidFill>
                  <a:srgbClr val="674EA7"/>
                </a:solidFill>
                <a:latin typeface="Roboto Mono"/>
                <a:ea typeface="Roboto Mono"/>
                <a:cs typeface="Roboto Mono"/>
                <a:sym typeface="Roboto Mono"/>
              </a:rPr>
              <a:t>x</a:t>
            </a:r>
            <a:r>
              <a:rPr lang="en" sz="1800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):</a:t>
            </a:r>
            <a:endParaRPr sz="1800">
              <a:solidFill>
                <a:srgbClr val="000000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	</a:t>
            </a:r>
            <a:r>
              <a:rPr lang="en" sz="1800" b="1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return</a:t>
            </a:r>
            <a:r>
              <a:rPr lang="en" sz="1800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800">
                <a:latin typeface="Roboto Mono"/>
                <a:ea typeface="Roboto Mono"/>
                <a:cs typeface="Roboto Mono"/>
                <a:sym typeface="Roboto Mono"/>
              </a:rPr>
              <a:t>x * x</a:t>
            </a:r>
            <a:endParaRPr sz="1800">
              <a:solidFill>
                <a:srgbClr val="000000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square(</a:t>
            </a:r>
            <a:r>
              <a:rPr lang="en" sz="1800">
                <a:latin typeface="Roboto Mono"/>
                <a:ea typeface="Roboto Mono"/>
                <a:cs typeface="Roboto Mono"/>
                <a:sym typeface="Roboto Mono"/>
              </a:rPr>
              <a:t>-2</a:t>
            </a:r>
            <a:r>
              <a:rPr lang="en" sz="1800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)</a:t>
            </a:r>
            <a:endParaRPr sz="1800">
              <a:solidFill>
                <a:srgbClr val="000000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pic>
        <p:nvPicPr>
          <p:cNvPr id="342" name="Google Shape;342;p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98438" y="2898275"/>
            <a:ext cx="5745575" cy="1050550"/>
          </a:xfrm>
          <a:prstGeom prst="rect">
            <a:avLst/>
          </a:prstGeom>
          <a:noFill/>
          <a:ln>
            <a:noFill/>
          </a:ln>
        </p:spPr>
      </p:pic>
      <p:sp>
        <p:nvSpPr>
          <p:cNvPr id="343" name="Google Shape;343;p44"/>
          <p:cNvSpPr/>
          <p:nvPr/>
        </p:nvSpPr>
        <p:spPr>
          <a:xfrm>
            <a:off x="7491625" y="3046975"/>
            <a:ext cx="1565400" cy="321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4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Calling User-Defined Functions</a:t>
            </a:r>
            <a:endParaRPr/>
          </a:p>
        </p:txBody>
      </p:sp>
      <p:sp>
        <p:nvSpPr>
          <p:cNvPr id="349" name="Google Shape;349;p45"/>
          <p:cNvSpPr txBox="1"/>
          <p:nvPr/>
        </p:nvSpPr>
        <p:spPr>
          <a:xfrm>
            <a:off x="491700" y="1017725"/>
            <a:ext cx="8160600" cy="16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212121"/>
                </a:solidFill>
                <a:latin typeface="Roboto Mono"/>
                <a:ea typeface="Roboto Mono"/>
                <a:cs typeface="Roboto Mono"/>
                <a:sym typeface="Roboto Mono"/>
              </a:rPr>
              <a:t>Procedure for calling/applying user-defined functions (for now)</a:t>
            </a:r>
            <a:endParaRPr sz="1600" b="1">
              <a:solidFill>
                <a:srgbClr val="21212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12121"/>
              </a:buClr>
              <a:buSzPts val="1600"/>
              <a:buFont typeface="Roboto Mono"/>
              <a:buAutoNum type="arabicPeriod"/>
            </a:pPr>
            <a:r>
              <a:rPr lang="en" sz="1600">
                <a:solidFill>
                  <a:srgbClr val="212121"/>
                </a:solidFill>
                <a:latin typeface="Roboto Mono"/>
                <a:ea typeface="Roboto Mono"/>
                <a:cs typeface="Roboto Mono"/>
                <a:sym typeface="Roboto Mono"/>
              </a:rPr>
              <a:t>Create a new </a:t>
            </a:r>
            <a:r>
              <a:rPr lang="en" sz="1600" b="1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rPr>
              <a:t>environment frame</a:t>
            </a:r>
            <a:endParaRPr sz="1600" b="1">
              <a:solidFill>
                <a:srgbClr val="4A86E8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12121"/>
              </a:buClr>
              <a:buSzPts val="1600"/>
              <a:buFont typeface="Roboto Mono"/>
              <a:buAutoNum type="arabicPeriod"/>
            </a:pPr>
            <a:r>
              <a:rPr lang="en" sz="1600">
                <a:solidFill>
                  <a:srgbClr val="212121"/>
                </a:solidFill>
                <a:latin typeface="Roboto Mono"/>
                <a:ea typeface="Roboto Mono"/>
                <a:cs typeface="Roboto Mono"/>
                <a:sym typeface="Roboto Mono"/>
              </a:rPr>
              <a:t>Bind the function's parameters to its arguments in that frame</a:t>
            </a:r>
            <a:endParaRPr sz="1600">
              <a:solidFill>
                <a:srgbClr val="21212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212121"/>
              </a:buClr>
              <a:buSzPts val="1600"/>
              <a:buFont typeface="Roboto Mono"/>
              <a:buAutoNum type="arabicPeriod"/>
            </a:pPr>
            <a:r>
              <a:rPr lang="en" sz="1600">
                <a:solidFill>
                  <a:srgbClr val="212121"/>
                </a:solidFill>
                <a:latin typeface="Roboto Mono"/>
                <a:ea typeface="Roboto Mono"/>
                <a:cs typeface="Roboto Mono"/>
                <a:sym typeface="Roboto Mono"/>
              </a:rPr>
              <a:t>Execute the body of the function in the new environment</a:t>
            </a:r>
            <a:endParaRPr sz="1600">
              <a:solidFill>
                <a:srgbClr val="21212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50" name="Google Shape;350;p45"/>
          <p:cNvSpPr txBox="1"/>
          <p:nvPr/>
        </p:nvSpPr>
        <p:spPr>
          <a:xfrm>
            <a:off x="124775" y="2898275"/>
            <a:ext cx="2959500" cy="13359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800" b="1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def</a:t>
            </a:r>
            <a:r>
              <a:rPr lang="en" sz="1800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800">
                <a:solidFill>
                  <a:srgbClr val="0378CE"/>
                </a:solidFill>
                <a:latin typeface="Roboto Mono"/>
                <a:ea typeface="Roboto Mono"/>
                <a:cs typeface="Roboto Mono"/>
                <a:sym typeface="Roboto Mono"/>
              </a:rPr>
              <a:t>square</a:t>
            </a:r>
            <a:r>
              <a:rPr lang="en" sz="1800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(</a:t>
            </a:r>
            <a:r>
              <a:rPr lang="en" sz="1800">
                <a:solidFill>
                  <a:srgbClr val="674EA7"/>
                </a:solidFill>
                <a:latin typeface="Roboto Mono"/>
                <a:ea typeface="Roboto Mono"/>
                <a:cs typeface="Roboto Mono"/>
                <a:sym typeface="Roboto Mono"/>
              </a:rPr>
              <a:t>x</a:t>
            </a:r>
            <a:r>
              <a:rPr lang="en" sz="1800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):</a:t>
            </a:r>
            <a:endParaRPr sz="1800">
              <a:solidFill>
                <a:srgbClr val="000000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	</a:t>
            </a:r>
            <a:r>
              <a:rPr lang="en" sz="1800" b="1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return</a:t>
            </a:r>
            <a:r>
              <a:rPr lang="en" sz="1800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800">
                <a:latin typeface="Roboto Mono"/>
                <a:ea typeface="Roboto Mono"/>
                <a:cs typeface="Roboto Mono"/>
                <a:sym typeface="Roboto Mono"/>
              </a:rPr>
              <a:t>x * x</a:t>
            </a:r>
            <a:endParaRPr sz="1800">
              <a:solidFill>
                <a:srgbClr val="000000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square(</a:t>
            </a:r>
            <a:r>
              <a:rPr lang="en" sz="1800">
                <a:latin typeface="Roboto Mono"/>
                <a:ea typeface="Roboto Mono"/>
                <a:cs typeface="Roboto Mono"/>
                <a:sym typeface="Roboto Mono"/>
              </a:rPr>
              <a:t>-2</a:t>
            </a:r>
            <a:r>
              <a:rPr lang="en" sz="1800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)</a:t>
            </a:r>
            <a:endParaRPr sz="1800">
              <a:solidFill>
                <a:srgbClr val="000000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pic>
        <p:nvPicPr>
          <p:cNvPr id="351" name="Google Shape;351;p45"/>
          <p:cNvPicPr preferRelativeResize="0"/>
          <p:nvPr/>
        </p:nvPicPr>
        <p:blipFill rotWithShape="1">
          <a:blip r:embed="rId3">
            <a:alphaModFix/>
          </a:blip>
          <a:srcRect b="51804"/>
          <a:stretch/>
        </p:blipFill>
        <p:spPr>
          <a:xfrm>
            <a:off x="3386950" y="2676979"/>
            <a:ext cx="5745575" cy="77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2" name="Google Shape;352;p45" descr="Screenshot from 2017-03-27 18:46:48.png"/>
          <p:cNvPicPr preferRelativeResize="0"/>
          <p:nvPr/>
        </p:nvPicPr>
        <p:blipFill rotWithShape="1">
          <a:blip r:embed="rId4">
            <a:alphaModFix/>
          </a:blip>
          <a:srcRect t="42203"/>
          <a:stretch/>
        </p:blipFill>
        <p:spPr>
          <a:xfrm>
            <a:off x="4441413" y="3456071"/>
            <a:ext cx="3744975" cy="1557901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45"/>
          <p:cNvSpPr/>
          <p:nvPr/>
        </p:nvSpPr>
        <p:spPr>
          <a:xfrm>
            <a:off x="4333098" y="3572741"/>
            <a:ext cx="1546800" cy="1557900"/>
          </a:xfrm>
          <a:prstGeom prst="roundRect">
            <a:avLst>
              <a:gd name="adj" fmla="val 10742"/>
            </a:avLst>
          </a:prstGeom>
          <a:noFill/>
          <a:ln w="19050" cap="flat" cmpd="sng">
            <a:solidFill>
              <a:srgbClr val="0097A7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4" name="Google Shape;354;p45"/>
          <p:cNvSpPr/>
          <p:nvPr/>
        </p:nvSpPr>
        <p:spPr>
          <a:xfrm>
            <a:off x="4734863" y="4008200"/>
            <a:ext cx="931800" cy="931800"/>
          </a:xfrm>
          <a:prstGeom prst="rect">
            <a:avLst/>
          </a:prstGeom>
          <a:solidFill>
            <a:srgbClr val="E2EBF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5" name="Google Shape;355;p45"/>
          <p:cNvSpPr/>
          <p:nvPr/>
        </p:nvSpPr>
        <p:spPr>
          <a:xfrm>
            <a:off x="5730525" y="3117275"/>
            <a:ext cx="1361275" cy="362975"/>
          </a:xfrm>
          <a:custGeom>
            <a:avLst/>
            <a:gdLst/>
            <a:ahLst/>
            <a:cxnLst/>
            <a:rect l="l" t="t" r="r" b="b"/>
            <a:pathLst>
              <a:path w="54451" h="14519" extrusionOk="0">
                <a:moveTo>
                  <a:pt x="54451" y="0"/>
                </a:moveTo>
                <a:cubicBezTo>
                  <a:pt x="52685" y="1247"/>
                  <a:pt x="52927" y="5061"/>
                  <a:pt x="43852" y="7481"/>
                </a:cubicBezTo>
                <a:cubicBezTo>
                  <a:pt x="34777" y="9901"/>
                  <a:pt x="7309" y="13346"/>
                  <a:pt x="0" y="14519"/>
                </a:cubicBez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stealth" w="med" len="med"/>
          </a:ln>
        </p:spPr>
      </p:sp>
      <p:sp>
        <p:nvSpPr>
          <p:cNvPr id="356" name="Google Shape;356;p45"/>
          <p:cNvSpPr/>
          <p:nvPr/>
        </p:nvSpPr>
        <p:spPr>
          <a:xfrm>
            <a:off x="2708587" y="4026663"/>
            <a:ext cx="1475100" cy="416700"/>
          </a:xfrm>
          <a:prstGeom prst="wedgeRoundRectCallout">
            <a:avLst>
              <a:gd name="adj1" fmla="val 52212"/>
              <a:gd name="adj2" fmla="val 22147"/>
              <a:gd name="adj3" fmla="val 0"/>
            </a:avLst>
          </a:prstGeom>
          <a:solidFill>
            <a:srgbClr val="0097A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Local frame</a:t>
            </a:r>
            <a:endParaRPr sz="16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57" name="Google Shape;357;p45"/>
          <p:cNvSpPr/>
          <p:nvPr/>
        </p:nvSpPr>
        <p:spPr>
          <a:xfrm>
            <a:off x="5637215" y="3784737"/>
            <a:ext cx="1641900" cy="416700"/>
          </a:xfrm>
          <a:prstGeom prst="wedgeRoundRectCallout">
            <a:avLst>
              <a:gd name="adj1" fmla="val -52863"/>
              <a:gd name="adj2" fmla="val -22072"/>
              <a:gd name="adj3" fmla="val 0"/>
            </a:avLst>
          </a:prstGeom>
          <a:solidFill>
            <a:srgbClr val="0097A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Intrinsic name</a:t>
            </a:r>
            <a:endParaRPr sz="16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58" name="Google Shape;358;p45"/>
          <p:cNvSpPr/>
          <p:nvPr/>
        </p:nvSpPr>
        <p:spPr>
          <a:xfrm>
            <a:off x="4895251" y="3784725"/>
            <a:ext cx="626400" cy="2388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0097A7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9" name="Google Shape;359;p45"/>
          <p:cNvSpPr/>
          <p:nvPr/>
        </p:nvSpPr>
        <p:spPr>
          <a:xfrm>
            <a:off x="950425" y="1458850"/>
            <a:ext cx="3871500" cy="416700"/>
          </a:xfrm>
          <a:prstGeom prst="roundRect">
            <a:avLst>
              <a:gd name="adj" fmla="val 10742"/>
            </a:avLst>
          </a:prstGeom>
          <a:noFill/>
          <a:ln w="19050" cap="flat" cmpd="sng">
            <a:solidFill>
              <a:srgbClr val="0097A7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0" name="Google Shape;360;p45"/>
          <p:cNvSpPr/>
          <p:nvPr/>
        </p:nvSpPr>
        <p:spPr>
          <a:xfrm>
            <a:off x="7725900" y="2824275"/>
            <a:ext cx="1248300" cy="238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4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Calling User-Defined Functions</a:t>
            </a:r>
            <a:endParaRPr/>
          </a:p>
        </p:txBody>
      </p:sp>
      <p:sp>
        <p:nvSpPr>
          <p:cNvPr id="366" name="Google Shape;366;p46"/>
          <p:cNvSpPr txBox="1"/>
          <p:nvPr/>
        </p:nvSpPr>
        <p:spPr>
          <a:xfrm>
            <a:off x="491700" y="1017725"/>
            <a:ext cx="8160600" cy="16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212121"/>
                </a:solidFill>
                <a:latin typeface="Roboto Mono"/>
                <a:ea typeface="Roboto Mono"/>
                <a:cs typeface="Roboto Mono"/>
                <a:sym typeface="Roboto Mono"/>
              </a:rPr>
              <a:t>Procedure for calling/applying user-defined functions (for now)</a:t>
            </a:r>
            <a:endParaRPr sz="1600" b="1">
              <a:solidFill>
                <a:srgbClr val="21212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12121"/>
              </a:buClr>
              <a:buSzPts val="1600"/>
              <a:buFont typeface="Roboto Mono"/>
              <a:buAutoNum type="arabicPeriod"/>
            </a:pPr>
            <a:r>
              <a:rPr lang="en" sz="1600">
                <a:solidFill>
                  <a:srgbClr val="212121"/>
                </a:solidFill>
                <a:latin typeface="Roboto Mono"/>
                <a:ea typeface="Roboto Mono"/>
                <a:cs typeface="Roboto Mono"/>
                <a:sym typeface="Roboto Mono"/>
              </a:rPr>
              <a:t>Create a new </a:t>
            </a:r>
            <a:r>
              <a:rPr lang="en" sz="1600" b="1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rPr>
              <a:t>environment frame</a:t>
            </a:r>
            <a:endParaRPr sz="1600" b="1">
              <a:solidFill>
                <a:srgbClr val="4A86E8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12121"/>
              </a:buClr>
              <a:buSzPts val="1600"/>
              <a:buFont typeface="Roboto Mono"/>
              <a:buAutoNum type="arabicPeriod"/>
            </a:pPr>
            <a:r>
              <a:rPr lang="en" sz="1600">
                <a:solidFill>
                  <a:srgbClr val="212121"/>
                </a:solidFill>
                <a:latin typeface="Roboto Mono"/>
                <a:ea typeface="Roboto Mono"/>
                <a:cs typeface="Roboto Mono"/>
                <a:sym typeface="Roboto Mono"/>
              </a:rPr>
              <a:t>Bind the function's parameters to its arguments in that frame</a:t>
            </a:r>
            <a:endParaRPr sz="1600">
              <a:solidFill>
                <a:srgbClr val="21212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212121"/>
              </a:buClr>
              <a:buSzPts val="1600"/>
              <a:buFont typeface="Roboto Mono"/>
              <a:buAutoNum type="arabicPeriod"/>
            </a:pPr>
            <a:r>
              <a:rPr lang="en" sz="1600">
                <a:solidFill>
                  <a:srgbClr val="212121"/>
                </a:solidFill>
                <a:latin typeface="Roboto Mono"/>
                <a:ea typeface="Roboto Mono"/>
                <a:cs typeface="Roboto Mono"/>
                <a:sym typeface="Roboto Mono"/>
              </a:rPr>
              <a:t>Execute the body of the function in the new environment</a:t>
            </a:r>
            <a:endParaRPr sz="1600">
              <a:solidFill>
                <a:srgbClr val="21212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67" name="Google Shape;367;p46"/>
          <p:cNvSpPr txBox="1"/>
          <p:nvPr/>
        </p:nvSpPr>
        <p:spPr>
          <a:xfrm>
            <a:off x="124775" y="2898275"/>
            <a:ext cx="2959500" cy="13359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800" b="1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def</a:t>
            </a:r>
            <a:r>
              <a:rPr lang="en" sz="1800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800">
                <a:solidFill>
                  <a:srgbClr val="0378CE"/>
                </a:solidFill>
                <a:latin typeface="Roboto Mono"/>
                <a:ea typeface="Roboto Mono"/>
                <a:cs typeface="Roboto Mono"/>
                <a:sym typeface="Roboto Mono"/>
              </a:rPr>
              <a:t>square</a:t>
            </a:r>
            <a:r>
              <a:rPr lang="en" sz="1800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(</a:t>
            </a:r>
            <a:r>
              <a:rPr lang="en" sz="1800">
                <a:solidFill>
                  <a:srgbClr val="674EA7"/>
                </a:solidFill>
                <a:latin typeface="Roboto Mono"/>
                <a:ea typeface="Roboto Mono"/>
                <a:cs typeface="Roboto Mono"/>
                <a:sym typeface="Roboto Mono"/>
              </a:rPr>
              <a:t>x</a:t>
            </a:r>
            <a:r>
              <a:rPr lang="en" sz="1800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):</a:t>
            </a:r>
            <a:endParaRPr sz="1800">
              <a:solidFill>
                <a:srgbClr val="000000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	</a:t>
            </a:r>
            <a:r>
              <a:rPr lang="en" sz="1800" b="1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return</a:t>
            </a:r>
            <a:r>
              <a:rPr lang="en" sz="1800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800">
                <a:latin typeface="Roboto Mono"/>
                <a:ea typeface="Roboto Mono"/>
                <a:cs typeface="Roboto Mono"/>
                <a:sym typeface="Roboto Mono"/>
              </a:rPr>
              <a:t>x * x</a:t>
            </a:r>
            <a:endParaRPr sz="1800">
              <a:solidFill>
                <a:srgbClr val="000000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square(</a:t>
            </a:r>
            <a:r>
              <a:rPr lang="en" sz="1800">
                <a:latin typeface="Roboto Mono"/>
                <a:ea typeface="Roboto Mono"/>
                <a:cs typeface="Roboto Mono"/>
                <a:sym typeface="Roboto Mono"/>
              </a:rPr>
              <a:t>-2</a:t>
            </a:r>
            <a:r>
              <a:rPr lang="en" sz="1800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)</a:t>
            </a:r>
            <a:endParaRPr sz="1800">
              <a:solidFill>
                <a:srgbClr val="000000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pic>
        <p:nvPicPr>
          <p:cNvPr id="368" name="Google Shape;368;p46"/>
          <p:cNvPicPr preferRelativeResize="0"/>
          <p:nvPr/>
        </p:nvPicPr>
        <p:blipFill rotWithShape="1">
          <a:blip r:embed="rId3">
            <a:alphaModFix/>
          </a:blip>
          <a:srcRect b="51804"/>
          <a:stretch/>
        </p:blipFill>
        <p:spPr>
          <a:xfrm>
            <a:off x="3386950" y="2676979"/>
            <a:ext cx="5745575" cy="77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9" name="Google Shape;369;p46" descr="Screenshot from 2017-03-27 18:46:48.png"/>
          <p:cNvPicPr preferRelativeResize="0"/>
          <p:nvPr/>
        </p:nvPicPr>
        <p:blipFill rotWithShape="1">
          <a:blip r:embed="rId4">
            <a:alphaModFix/>
          </a:blip>
          <a:srcRect t="42203"/>
          <a:stretch/>
        </p:blipFill>
        <p:spPr>
          <a:xfrm>
            <a:off x="4441413" y="3456071"/>
            <a:ext cx="3744975" cy="1557901"/>
          </a:xfrm>
          <a:prstGeom prst="rect">
            <a:avLst/>
          </a:prstGeom>
          <a:noFill/>
          <a:ln>
            <a:noFill/>
          </a:ln>
        </p:spPr>
      </p:pic>
      <p:sp>
        <p:nvSpPr>
          <p:cNvPr id="370" name="Google Shape;370;p46"/>
          <p:cNvSpPr/>
          <p:nvPr/>
        </p:nvSpPr>
        <p:spPr>
          <a:xfrm>
            <a:off x="5115550" y="4026650"/>
            <a:ext cx="626400" cy="416700"/>
          </a:xfrm>
          <a:prstGeom prst="roundRect">
            <a:avLst>
              <a:gd name="adj" fmla="val 10742"/>
            </a:avLst>
          </a:prstGeom>
          <a:noFill/>
          <a:ln w="19050" cap="flat" cmpd="sng">
            <a:solidFill>
              <a:srgbClr val="0097A7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1" name="Google Shape;371;p46"/>
          <p:cNvSpPr/>
          <p:nvPr/>
        </p:nvSpPr>
        <p:spPr>
          <a:xfrm>
            <a:off x="4734875" y="4443375"/>
            <a:ext cx="931800" cy="496800"/>
          </a:xfrm>
          <a:prstGeom prst="rect">
            <a:avLst/>
          </a:prstGeom>
          <a:solidFill>
            <a:srgbClr val="E2EBF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2" name="Google Shape;372;p46"/>
          <p:cNvSpPr/>
          <p:nvPr/>
        </p:nvSpPr>
        <p:spPr>
          <a:xfrm>
            <a:off x="5311225" y="3151175"/>
            <a:ext cx="2119900" cy="916100"/>
          </a:xfrm>
          <a:custGeom>
            <a:avLst/>
            <a:gdLst/>
            <a:ahLst/>
            <a:cxnLst/>
            <a:rect l="l" t="t" r="r" b="b"/>
            <a:pathLst>
              <a:path w="84796" h="36644" extrusionOk="0">
                <a:moveTo>
                  <a:pt x="84796" y="0"/>
                </a:moveTo>
                <a:cubicBezTo>
                  <a:pt x="76068" y="2194"/>
                  <a:pt x="46559" y="7056"/>
                  <a:pt x="32426" y="13163"/>
                </a:cubicBezTo>
                <a:cubicBezTo>
                  <a:pt x="18293" y="19270"/>
                  <a:pt x="5404" y="32731"/>
                  <a:pt x="0" y="36644"/>
                </a:cubicBez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stealth" w="med" len="med"/>
          </a:ln>
        </p:spPr>
      </p:sp>
      <p:sp>
        <p:nvSpPr>
          <p:cNvPr id="373" name="Google Shape;373;p46"/>
          <p:cNvSpPr/>
          <p:nvPr/>
        </p:nvSpPr>
        <p:spPr>
          <a:xfrm>
            <a:off x="3547187" y="4026663"/>
            <a:ext cx="1475100" cy="416700"/>
          </a:xfrm>
          <a:prstGeom prst="wedgeRoundRectCallout">
            <a:avLst>
              <a:gd name="adj1" fmla="val 52212"/>
              <a:gd name="adj2" fmla="val 22147"/>
              <a:gd name="adj3" fmla="val 0"/>
            </a:avLst>
          </a:prstGeom>
          <a:solidFill>
            <a:srgbClr val="0097A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Parameter</a:t>
            </a:r>
            <a:endParaRPr sz="16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74" name="Google Shape;374;p46"/>
          <p:cNvSpPr/>
          <p:nvPr/>
        </p:nvSpPr>
        <p:spPr>
          <a:xfrm>
            <a:off x="5879890" y="4143362"/>
            <a:ext cx="1641900" cy="416700"/>
          </a:xfrm>
          <a:prstGeom prst="wedgeRoundRectCallout">
            <a:avLst>
              <a:gd name="adj1" fmla="val -52863"/>
              <a:gd name="adj2" fmla="val -22072"/>
              <a:gd name="adj3" fmla="val 0"/>
            </a:avLst>
          </a:prstGeom>
          <a:solidFill>
            <a:srgbClr val="0097A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Argument</a:t>
            </a:r>
            <a:endParaRPr sz="16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75" name="Google Shape;375;p46"/>
          <p:cNvSpPr/>
          <p:nvPr/>
        </p:nvSpPr>
        <p:spPr>
          <a:xfrm>
            <a:off x="950425" y="1839850"/>
            <a:ext cx="7617300" cy="416700"/>
          </a:xfrm>
          <a:prstGeom prst="roundRect">
            <a:avLst>
              <a:gd name="adj" fmla="val 10742"/>
            </a:avLst>
          </a:prstGeom>
          <a:noFill/>
          <a:ln w="19050" cap="flat" cmpd="sng">
            <a:solidFill>
              <a:srgbClr val="0097A7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6" name="Google Shape;376;p46"/>
          <p:cNvSpPr/>
          <p:nvPr/>
        </p:nvSpPr>
        <p:spPr>
          <a:xfrm>
            <a:off x="1369725" y="4123175"/>
            <a:ext cx="4081275" cy="762500"/>
          </a:xfrm>
          <a:custGeom>
            <a:avLst/>
            <a:gdLst/>
            <a:ahLst/>
            <a:cxnLst/>
            <a:rect l="l" t="t" r="r" b="b"/>
            <a:pathLst>
              <a:path w="163251" h="30500" extrusionOk="0">
                <a:moveTo>
                  <a:pt x="0" y="0"/>
                </a:moveTo>
                <a:cubicBezTo>
                  <a:pt x="12673" y="5032"/>
                  <a:pt x="48827" y="27582"/>
                  <a:pt x="76035" y="30191"/>
                </a:cubicBezTo>
                <a:cubicBezTo>
                  <a:pt x="103244" y="32800"/>
                  <a:pt x="148715" y="18078"/>
                  <a:pt x="163251" y="15655"/>
                </a:cubicBez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stealth" w="med" len="med"/>
          </a:ln>
        </p:spPr>
      </p:sp>
      <p:sp>
        <p:nvSpPr>
          <p:cNvPr id="377" name="Google Shape;377;p46"/>
          <p:cNvSpPr/>
          <p:nvPr/>
        </p:nvSpPr>
        <p:spPr>
          <a:xfrm>
            <a:off x="7725900" y="2824275"/>
            <a:ext cx="1248300" cy="238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4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Calling User-Defined Functions</a:t>
            </a:r>
            <a:endParaRPr/>
          </a:p>
        </p:txBody>
      </p:sp>
      <p:sp>
        <p:nvSpPr>
          <p:cNvPr id="383" name="Google Shape;383;p47"/>
          <p:cNvSpPr txBox="1"/>
          <p:nvPr/>
        </p:nvSpPr>
        <p:spPr>
          <a:xfrm>
            <a:off x="491700" y="1017725"/>
            <a:ext cx="8160600" cy="16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212121"/>
                </a:solidFill>
                <a:latin typeface="Roboto Mono"/>
                <a:ea typeface="Roboto Mono"/>
                <a:cs typeface="Roboto Mono"/>
                <a:sym typeface="Roboto Mono"/>
              </a:rPr>
              <a:t>Procedure for calling/applying user-defined functions (for now)</a:t>
            </a:r>
            <a:endParaRPr sz="1600" b="1">
              <a:solidFill>
                <a:srgbClr val="21212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12121"/>
              </a:buClr>
              <a:buSzPts val="1600"/>
              <a:buFont typeface="Roboto Mono"/>
              <a:buAutoNum type="arabicPeriod"/>
            </a:pPr>
            <a:r>
              <a:rPr lang="en" sz="1600">
                <a:solidFill>
                  <a:srgbClr val="212121"/>
                </a:solidFill>
                <a:latin typeface="Roboto Mono"/>
                <a:ea typeface="Roboto Mono"/>
                <a:cs typeface="Roboto Mono"/>
                <a:sym typeface="Roboto Mono"/>
              </a:rPr>
              <a:t>Create a new </a:t>
            </a:r>
            <a:r>
              <a:rPr lang="en" sz="1600" b="1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rPr>
              <a:t>environment frame</a:t>
            </a:r>
            <a:endParaRPr sz="1600" b="1">
              <a:solidFill>
                <a:srgbClr val="4A86E8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12121"/>
              </a:buClr>
              <a:buSzPts val="1600"/>
              <a:buFont typeface="Roboto Mono"/>
              <a:buAutoNum type="arabicPeriod"/>
            </a:pPr>
            <a:r>
              <a:rPr lang="en" sz="1600">
                <a:solidFill>
                  <a:srgbClr val="212121"/>
                </a:solidFill>
                <a:latin typeface="Roboto Mono"/>
                <a:ea typeface="Roboto Mono"/>
                <a:cs typeface="Roboto Mono"/>
                <a:sym typeface="Roboto Mono"/>
              </a:rPr>
              <a:t>Bind the function's parameters to its arguments in that frame</a:t>
            </a:r>
            <a:endParaRPr sz="1600">
              <a:solidFill>
                <a:srgbClr val="21212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212121"/>
              </a:buClr>
              <a:buSzPts val="1600"/>
              <a:buFont typeface="Roboto Mono"/>
              <a:buAutoNum type="arabicPeriod"/>
            </a:pPr>
            <a:r>
              <a:rPr lang="en" sz="1600">
                <a:solidFill>
                  <a:srgbClr val="212121"/>
                </a:solidFill>
                <a:latin typeface="Roboto Mono"/>
                <a:ea typeface="Roboto Mono"/>
                <a:cs typeface="Roboto Mono"/>
                <a:sym typeface="Roboto Mono"/>
              </a:rPr>
              <a:t>Execute the body of the function in the new environment</a:t>
            </a:r>
            <a:endParaRPr sz="1600">
              <a:solidFill>
                <a:srgbClr val="21212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84" name="Google Shape;384;p47"/>
          <p:cNvSpPr txBox="1"/>
          <p:nvPr/>
        </p:nvSpPr>
        <p:spPr>
          <a:xfrm>
            <a:off x="124775" y="2898275"/>
            <a:ext cx="2959500" cy="13359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800" b="1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def</a:t>
            </a:r>
            <a:r>
              <a:rPr lang="en" sz="1800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800">
                <a:solidFill>
                  <a:srgbClr val="0378CE"/>
                </a:solidFill>
                <a:latin typeface="Roboto Mono"/>
                <a:ea typeface="Roboto Mono"/>
                <a:cs typeface="Roboto Mono"/>
                <a:sym typeface="Roboto Mono"/>
              </a:rPr>
              <a:t>square</a:t>
            </a:r>
            <a:r>
              <a:rPr lang="en" sz="1800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(</a:t>
            </a:r>
            <a:r>
              <a:rPr lang="en" sz="1800">
                <a:solidFill>
                  <a:srgbClr val="674EA7"/>
                </a:solidFill>
                <a:latin typeface="Roboto Mono"/>
                <a:ea typeface="Roboto Mono"/>
                <a:cs typeface="Roboto Mono"/>
                <a:sym typeface="Roboto Mono"/>
              </a:rPr>
              <a:t>x</a:t>
            </a:r>
            <a:r>
              <a:rPr lang="en" sz="1800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):</a:t>
            </a:r>
            <a:endParaRPr sz="1800">
              <a:solidFill>
                <a:srgbClr val="000000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	</a:t>
            </a:r>
            <a:r>
              <a:rPr lang="en" sz="1800" b="1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return</a:t>
            </a:r>
            <a:r>
              <a:rPr lang="en" sz="1800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800">
                <a:latin typeface="Roboto Mono"/>
                <a:ea typeface="Roboto Mono"/>
                <a:cs typeface="Roboto Mono"/>
                <a:sym typeface="Roboto Mono"/>
              </a:rPr>
              <a:t>x * x</a:t>
            </a:r>
            <a:endParaRPr sz="1800">
              <a:solidFill>
                <a:srgbClr val="000000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square(</a:t>
            </a:r>
            <a:r>
              <a:rPr lang="en" sz="1800">
                <a:latin typeface="Roboto Mono"/>
                <a:ea typeface="Roboto Mono"/>
                <a:cs typeface="Roboto Mono"/>
                <a:sym typeface="Roboto Mono"/>
              </a:rPr>
              <a:t>-2</a:t>
            </a:r>
            <a:r>
              <a:rPr lang="en" sz="1800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)</a:t>
            </a:r>
            <a:endParaRPr sz="1800">
              <a:solidFill>
                <a:srgbClr val="000000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pic>
        <p:nvPicPr>
          <p:cNvPr id="385" name="Google Shape;385;p47"/>
          <p:cNvPicPr preferRelativeResize="0"/>
          <p:nvPr/>
        </p:nvPicPr>
        <p:blipFill rotWithShape="1">
          <a:blip r:embed="rId3">
            <a:alphaModFix/>
          </a:blip>
          <a:srcRect b="51804"/>
          <a:stretch/>
        </p:blipFill>
        <p:spPr>
          <a:xfrm>
            <a:off x="3386950" y="2676979"/>
            <a:ext cx="5745575" cy="77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47" descr="Screenshot from 2017-03-27 18:46:48.png"/>
          <p:cNvPicPr preferRelativeResize="0"/>
          <p:nvPr/>
        </p:nvPicPr>
        <p:blipFill rotWithShape="1">
          <a:blip r:embed="rId4">
            <a:alphaModFix/>
          </a:blip>
          <a:srcRect t="42203"/>
          <a:stretch/>
        </p:blipFill>
        <p:spPr>
          <a:xfrm>
            <a:off x="4441413" y="3456071"/>
            <a:ext cx="3744975" cy="1557901"/>
          </a:xfrm>
          <a:prstGeom prst="rect">
            <a:avLst/>
          </a:prstGeom>
          <a:noFill/>
          <a:ln>
            <a:noFill/>
          </a:ln>
        </p:spPr>
      </p:pic>
      <p:sp>
        <p:nvSpPr>
          <p:cNvPr id="387" name="Google Shape;387;p47"/>
          <p:cNvSpPr/>
          <p:nvPr/>
        </p:nvSpPr>
        <p:spPr>
          <a:xfrm>
            <a:off x="4738175" y="4486575"/>
            <a:ext cx="1003800" cy="490200"/>
          </a:xfrm>
          <a:prstGeom prst="roundRect">
            <a:avLst>
              <a:gd name="adj" fmla="val 10742"/>
            </a:avLst>
          </a:prstGeom>
          <a:noFill/>
          <a:ln w="19050" cap="flat" cmpd="sng">
            <a:solidFill>
              <a:srgbClr val="0097A7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8" name="Google Shape;388;p47"/>
          <p:cNvSpPr/>
          <p:nvPr/>
        </p:nvSpPr>
        <p:spPr>
          <a:xfrm>
            <a:off x="950425" y="2220850"/>
            <a:ext cx="6848700" cy="416700"/>
          </a:xfrm>
          <a:prstGeom prst="roundRect">
            <a:avLst>
              <a:gd name="adj" fmla="val 10742"/>
            </a:avLst>
          </a:prstGeom>
          <a:noFill/>
          <a:ln w="19050" cap="flat" cmpd="sng">
            <a:solidFill>
              <a:srgbClr val="0097A7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9" name="Google Shape;389;p47"/>
          <p:cNvSpPr/>
          <p:nvPr/>
        </p:nvSpPr>
        <p:spPr>
          <a:xfrm>
            <a:off x="1817000" y="3647975"/>
            <a:ext cx="2921175" cy="1293750"/>
          </a:xfrm>
          <a:custGeom>
            <a:avLst/>
            <a:gdLst/>
            <a:ahLst/>
            <a:cxnLst/>
            <a:rect l="l" t="t" r="r" b="b"/>
            <a:pathLst>
              <a:path w="116847" h="51750" extrusionOk="0">
                <a:moveTo>
                  <a:pt x="0" y="0"/>
                </a:moveTo>
                <a:cubicBezTo>
                  <a:pt x="9691" y="8200"/>
                  <a:pt x="38670" y="41745"/>
                  <a:pt x="58144" y="49199"/>
                </a:cubicBezTo>
                <a:cubicBezTo>
                  <a:pt x="77619" y="56653"/>
                  <a:pt x="107063" y="45472"/>
                  <a:pt x="116847" y="44726"/>
                </a:cubicBez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stealth" w="med" len="med"/>
          </a:ln>
        </p:spPr>
      </p:sp>
      <p:sp>
        <p:nvSpPr>
          <p:cNvPr id="390" name="Google Shape;390;p47"/>
          <p:cNvSpPr/>
          <p:nvPr/>
        </p:nvSpPr>
        <p:spPr>
          <a:xfrm>
            <a:off x="7725900" y="2824275"/>
            <a:ext cx="1248300" cy="238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"/>
                                        <p:tgtEl>
                                          <p:spTgt spid="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0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Program Structure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4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Putting it all together</a:t>
            </a:r>
            <a:endParaRPr/>
          </a:p>
        </p:txBody>
      </p:sp>
      <p:sp>
        <p:nvSpPr>
          <p:cNvPr id="396" name="Google Shape;396;p48"/>
          <p:cNvSpPr txBox="1"/>
          <p:nvPr/>
        </p:nvSpPr>
        <p:spPr>
          <a:xfrm>
            <a:off x="0" y="1411175"/>
            <a:ext cx="4572000" cy="280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AutoNum type="arabicPeriod"/>
            </a:pPr>
            <a:r>
              <a:rPr lang="en" sz="1600" dirty="0">
                <a:solidFill>
                  <a:schemeClr val="dk2"/>
                </a:solidFill>
              </a:rPr>
              <a:t>Evaluate</a:t>
            </a:r>
            <a:endParaRPr sz="1600" dirty="0">
              <a:solidFill>
                <a:schemeClr val="dk2"/>
              </a:solidFill>
            </a:endParaRPr>
          </a:p>
          <a:p>
            <a:pPr marL="914400" lvl="1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AutoNum type="alphaLcPeriod"/>
            </a:pPr>
            <a:r>
              <a:rPr lang="en" sz="1600" dirty="0">
                <a:solidFill>
                  <a:schemeClr val="dk2"/>
                </a:solidFill>
              </a:rPr>
              <a:t>Evaluate the operator subexpression</a:t>
            </a:r>
            <a:endParaRPr sz="1600" dirty="0">
              <a:solidFill>
                <a:schemeClr val="dk2"/>
              </a:solidFill>
            </a:endParaRPr>
          </a:p>
          <a:p>
            <a:pPr marL="914400" lvl="1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AutoNum type="alphaLcPeriod"/>
            </a:pPr>
            <a:r>
              <a:rPr lang="en" sz="1600" dirty="0">
                <a:solidFill>
                  <a:schemeClr val="dk2"/>
                </a:solidFill>
              </a:rPr>
              <a:t>Evaluate each operand subexpression</a:t>
            </a:r>
            <a:endParaRPr sz="1600" dirty="0">
              <a:solidFill>
                <a:schemeClr val="dk2"/>
              </a:solidFill>
            </a:endParaRPr>
          </a:p>
          <a:p>
            <a:pPr marL="457200" lvl="0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AutoNum type="arabicPeriod"/>
            </a:pPr>
            <a:r>
              <a:rPr lang="en" sz="1600" dirty="0">
                <a:solidFill>
                  <a:schemeClr val="dk2"/>
                </a:solidFill>
              </a:rPr>
              <a:t>Apply</a:t>
            </a:r>
            <a:endParaRPr sz="1600" dirty="0">
              <a:solidFill>
                <a:schemeClr val="dk2"/>
              </a:solidFill>
            </a:endParaRPr>
          </a:p>
          <a:p>
            <a:pPr marL="914400" lvl="1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AutoNum type="alphaLcPeriod"/>
            </a:pPr>
            <a:r>
              <a:rPr lang="en" sz="1600" dirty="0">
                <a:solidFill>
                  <a:schemeClr val="dk2"/>
                </a:solidFill>
              </a:rPr>
              <a:t>Apply the value of the operator subexpression to the values of the operand subexpression</a:t>
            </a:r>
            <a:endParaRPr sz="1600" dirty="0">
              <a:solidFill>
                <a:schemeClr val="dk2"/>
              </a:solidFill>
            </a:endParaRPr>
          </a:p>
        </p:txBody>
      </p:sp>
      <p:sp>
        <p:nvSpPr>
          <p:cNvPr id="397" name="Google Shape;397;p48"/>
          <p:cNvSpPr txBox="1"/>
          <p:nvPr/>
        </p:nvSpPr>
        <p:spPr>
          <a:xfrm>
            <a:off x="5832200" y="521300"/>
            <a:ext cx="2639700" cy="665400"/>
          </a:xfrm>
          <a:prstGeom prst="rect">
            <a:avLst/>
          </a:prstGeom>
          <a:solidFill>
            <a:srgbClr val="FDF6E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 sz="1600">
                <a:solidFill>
                  <a:srgbClr val="859900"/>
                </a:solidFill>
                <a:latin typeface="Roboto Mono"/>
                <a:ea typeface="Roboto Mono"/>
                <a:cs typeface="Roboto Mono"/>
                <a:sym typeface="Roboto Mono"/>
              </a:rPr>
              <a:t>def</a:t>
            </a:r>
            <a:r>
              <a:rPr lang="en" sz="1600">
                <a:solidFill>
                  <a:srgbClr val="586E75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600">
                <a:solidFill>
                  <a:srgbClr val="268BD2"/>
                </a:solidFill>
                <a:latin typeface="Roboto Mono"/>
                <a:ea typeface="Roboto Mono"/>
                <a:cs typeface="Roboto Mono"/>
                <a:sym typeface="Roboto Mono"/>
              </a:rPr>
              <a:t>square</a:t>
            </a:r>
            <a:r>
              <a:rPr lang="en" sz="1600">
                <a:solidFill>
                  <a:srgbClr val="586E75"/>
                </a:solidFill>
                <a:latin typeface="Roboto Mono"/>
                <a:ea typeface="Roboto Mono"/>
                <a:cs typeface="Roboto Mono"/>
                <a:sym typeface="Roboto Mono"/>
              </a:rPr>
              <a:t>(x):</a:t>
            </a:r>
            <a:br>
              <a:rPr lang="en" sz="1600">
                <a:solidFill>
                  <a:srgbClr val="586E75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600">
                <a:solidFill>
                  <a:srgbClr val="586E75"/>
                </a:solidFill>
                <a:latin typeface="Roboto Mono"/>
                <a:ea typeface="Roboto Mono"/>
                <a:cs typeface="Roboto Mono"/>
                <a:sym typeface="Roboto Mono"/>
              </a:rPr>
              <a:t>    </a:t>
            </a:r>
            <a:r>
              <a:rPr lang="en" sz="1600">
                <a:solidFill>
                  <a:srgbClr val="859900"/>
                </a:solidFill>
                <a:latin typeface="Roboto Mono"/>
                <a:ea typeface="Roboto Mono"/>
                <a:cs typeface="Roboto Mono"/>
                <a:sym typeface="Roboto Mono"/>
              </a:rPr>
              <a:t>return</a:t>
            </a:r>
            <a:r>
              <a:rPr lang="en" sz="1600">
                <a:solidFill>
                  <a:srgbClr val="586E75"/>
                </a:solidFill>
                <a:latin typeface="Roboto Mono"/>
                <a:ea typeface="Roboto Mono"/>
                <a:cs typeface="Roboto Mono"/>
                <a:sym typeface="Roboto Mono"/>
              </a:rPr>
              <a:t> x * x</a:t>
            </a:r>
            <a:endParaRPr sz="1600">
              <a:solidFill>
                <a:srgbClr val="586E75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98" name="Google Shape;398;p48"/>
          <p:cNvSpPr/>
          <p:nvPr/>
        </p:nvSpPr>
        <p:spPr>
          <a:xfrm>
            <a:off x="6378649" y="622658"/>
            <a:ext cx="786900" cy="2694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4A86E8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9" name="Google Shape;399;p48"/>
          <p:cNvSpPr txBox="1"/>
          <p:nvPr/>
        </p:nvSpPr>
        <p:spPr>
          <a:xfrm>
            <a:off x="5832200" y="2171475"/>
            <a:ext cx="2639700" cy="416700"/>
          </a:xfrm>
          <a:prstGeom prst="rect">
            <a:avLst/>
          </a:prstGeom>
          <a:solidFill>
            <a:srgbClr val="FDF6E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 sz="1600">
                <a:solidFill>
                  <a:srgbClr val="586E75"/>
                </a:solidFill>
                <a:latin typeface="Roboto Mono"/>
                <a:ea typeface="Roboto Mono"/>
                <a:cs typeface="Roboto Mono"/>
                <a:sym typeface="Roboto Mono"/>
              </a:rPr>
              <a:t>    square(</a:t>
            </a:r>
            <a:r>
              <a:rPr lang="en" sz="1600">
                <a:solidFill>
                  <a:srgbClr val="D33682"/>
                </a:solidFill>
                <a:latin typeface="Roboto Mono"/>
                <a:ea typeface="Roboto Mono"/>
                <a:cs typeface="Roboto Mono"/>
                <a:sym typeface="Roboto Mono"/>
              </a:rPr>
              <a:t>1</a:t>
            </a:r>
            <a:r>
              <a:rPr lang="en" sz="1600">
                <a:solidFill>
                  <a:srgbClr val="586E75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600">
                <a:solidFill>
                  <a:srgbClr val="859900"/>
                </a:solidFill>
                <a:latin typeface="Roboto Mono"/>
                <a:ea typeface="Roboto Mono"/>
                <a:cs typeface="Roboto Mono"/>
                <a:sym typeface="Roboto Mono"/>
              </a:rPr>
              <a:t>-</a:t>
            </a:r>
            <a:r>
              <a:rPr lang="en" sz="1600">
                <a:solidFill>
                  <a:srgbClr val="586E75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600">
                <a:solidFill>
                  <a:srgbClr val="D33682"/>
                </a:solidFill>
                <a:latin typeface="Roboto Mono"/>
                <a:ea typeface="Roboto Mono"/>
                <a:cs typeface="Roboto Mono"/>
                <a:sym typeface="Roboto Mono"/>
              </a:rPr>
              <a:t>3</a:t>
            </a:r>
            <a:r>
              <a:rPr lang="en" sz="1600">
                <a:solidFill>
                  <a:srgbClr val="586E75"/>
                </a:solidFill>
                <a:latin typeface="Roboto Mono"/>
                <a:ea typeface="Roboto Mono"/>
                <a:cs typeface="Roboto Mono"/>
                <a:sym typeface="Roboto Mono"/>
              </a:rPr>
              <a:t>)</a:t>
            </a:r>
            <a:endParaRPr sz="1600">
              <a:solidFill>
                <a:srgbClr val="586E75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400" name="Google Shape;400;p48"/>
          <p:cNvSpPr/>
          <p:nvPr/>
        </p:nvSpPr>
        <p:spPr>
          <a:xfrm>
            <a:off x="6378649" y="2269445"/>
            <a:ext cx="786900" cy="2694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0097A7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1" name="Google Shape;401;p48"/>
          <p:cNvSpPr/>
          <p:nvPr/>
        </p:nvSpPr>
        <p:spPr>
          <a:xfrm>
            <a:off x="4718900" y="1465650"/>
            <a:ext cx="2927400" cy="625500"/>
          </a:xfrm>
          <a:prstGeom prst="wedgeRoundRectCallout">
            <a:avLst>
              <a:gd name="adj1" fmla="val 20689"/>
              <a:gd name="adj2" fmla="val 63331"/>
              <a:gd name="adj3" fmla="val 0"/>
            </a:avLst>
          </a:prstGeom>
          <a:solidFill>
            <a:srgbClr val="0097A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Operator: </a:t>
            </a:r>
            <a:r>
              <a:rPr lang="en" sz="1600">
                <a:solidFill>
                  <a:srgbClr val="FFFFFF"/>
                </a:solidFill>
                <a:latin typeface="Roboto Mono"/>
                <a:ea typeface="Roboto Mono"/>
                <a:cs typeface="Roboto Mono"/>
                <a:sym typeface="Roboto Mono"/>
              </a:rPr>
              <a:t>square</a:t>
            </a:r>
            <a:endParaRPr sz="1600">
              <a:solidFill>
                <a:srgbClr val="FFFFF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Function: </a:t>
            </a:r>
            <a:r>
              <a:rPr lang="en" sz="1600">
                <a:solidFill>
                  <a:srgbClr val="FFFFFF"/>
                </a:solidFill>
                <a:latin typeface="Roboto Mono"/>
                <a:ea typeface="Roboto Mono"/>
                <a:cs typeface="Roboto Mono"/>
                <a:sym typeface="Roboto Mono"/>
              </a:rPr>
              <a:t>func square(x)</a:t>
            </a:r>
            <a:endParaRPr sz="1600">
              <a:solidFill>
                <a:srgbClr val="FFFFFF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402" name="Google Shape;402;p48"/>
          <p:cNvSpPr/>
          <p:nvPr/>
        </p:nvSpPr>
        <p:spPr>
          <a:xfrm>
            <a:off x="6346454" y="2700704"/>
            <a:ext cx="1730700" cy="625500"/>
          </a:xfrm>
          <a:prstGeom prst="wedgeRoundRectCallout">
            <a:avLst>
              <a:gd name="adj1" fmla="val 20682"/>
              <a:gd name="adj2" fmla="val -64507"/>
              <a:gd name="adj3" fmla="val 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Operand:   </a:t>
            </a:r>
            <a:r>
              <a:rPr lang="en" sz="1600">
                <a:solidFill>
                  <a:srgbClr val="FFFFFF"/>
                </a:solidFill>
                <a:latin typeface="Roboto Mono"/>
                <a:ea typeface="Roboto Mono"/>
                <a:cs typeface="Roboto Mono"/>
                <a:sym typeface="Roboto Mono"/>
              </a:rPr>
              <a:t>1-3</a:t>
            </a:r>
            <a:endParaRPr sz="1600">
              <a:solidFill>
                <a:srgbClr val="FFFFF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Argument: </a:t>
            </a:r>
            <a:r>
              <a:rPr lang="en" sz="1600">
                <a:solidFill>
                  <a:srgbClr val="FFFFFF"/>
                </a:solidFill>
                <a:latin typeface="Roboto Mono"/>
                <a:ea typeface="Roboto Mono"/>
                <a:cs typeface="Roboto Mono"/>
                <a:sym typeface="Roboto Mono"/>
              </a:rPr>
              <a:t>-2</a:t>
            </a:r>
            <a:endParaRPr sz="1600">
              <a:solidFill>
                <a:srgbClr val="FFFFFF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403" name="Google Shape;403;p48"/>
          <p:cNvSpPr/>
          <p:nvPr/>
        </p:nvSpPr>
        <p:spPr>
          <a:xfrm>
            <a:off x="7241524" y="2269450"/>
            <a:ext cx="647700" cy="2694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0097A7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48"/>
          <p:cNvSpPr/>
          <p:nvPr/>
        </p:nvSpPr>
        <p:spPr>
          <a:xfrm>
            <a:off x="6378675" y="3506312"/>
            <a:ext cx="1546800" cy="1557900"/>
          </a:xfrm>
          <a:prstGeom prst="roundRect">
            <a:avLst>
              <a:gd name="adj" fmla="val 10742"/>
            </a:avLst>
          </a:prstGeom>
          <a:noFill/>
          <a:ln w="19050" cap="flat" cmpd="sng">
            <a:solidFill>
              <a:srgbClr val="FFAB40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405" name="Google Shape;405;p48" descr="Screenshot from 2017-03-27 18:46:48.png"/>
          <p:cNvPicPr preferRelativeResize="0"/>
          <p:nvPr/>
        </p:nvPicPr>
        <p:blipFill rotWithShape="1">
          <a:blip r:embed="rId3">
            <a:alphaModFix/>
          </a:blip>
          <a:srcRect t="51248" r="64600"/>
          <a:stretch/>
        </p:blipFill>
        <p:spPr>
          <a:xfrm>
            <a:off x="6489188" y="3623750"/>
            <a:ext cx="1325726" cy="1314051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48"/>
          <p:cNvSpPr/>
          <p:nvPr/>
        </p:nvSpPr>
        <p:spPr>
          <a:xfrm>
            <a:off x="4802085" y="3291103"/>
            <a:ext cx="1475100" cy="416700"/>
          </a:xfrm>
          <a:prstGeom prst="wedgeRoundRectCallout">
            <a:avLst>
              <a:gd name="adj1" fmla="val 52212"/>
              <a:gd name="adj2" fmla="val 22147"/>
              <a:gd name="adj3" fmla="val 0"/>
            </a:avLst>
          </a:prstGeom>
          <a:solidFill>
            <a:srgbClr val="FFAB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Local frame</a:t>
            </a:r>
            <a:endParaRPr sz="16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07" name="Google Shape;407;p48"/>
          <p:cNvSpPr/>
          <p:nvPr/>
        </p:nvSpPr>
        <p:spPr>
          <a:xfrm>
            <a:off x="4667596" y="3999163"/>
            <a:ext cx="2059800" cy="687300"/>
          </a:xfrm>
          <a:prstGeom prst="wedgeRoundRectCallout">
            <a:avLst>
              <a:gd name="adj1" fmla="val 64883"/>
              <a:gd name="adj2" fmla="val -22522"/>
              <a:gd name="adj3" fmla="val 0"/>
            </a:avLst>
          </a:prstGeom>
          <a:solidFill>
            <a:srgbClr val="FFAB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Formal parameter bound to argument</a:t>
            </a:r>
            <a:endParaRPr sz="16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08" name="Google Shape;408;p48"/>
          <p:cNvSpPr/>
          <p:nvPr/>
        </p:nvSpPr>
        <p:spPr>
          <a:xfrm>
            <a:off x="7132640" y="4015762"/>
            <a:ext cx="649200" cy="3408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FFAB40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9" name="Google Shape;409;p48"/>
          <p:cNvSpPr/>
          <p:nvPr/>
        </p:nvSpPr>
        <p:spPr>
          <a:xfrm>
            <a:off x="954125" y="1938906"/>
            <a:ext cx="3432600" cy="269400"/>
          </a:xfrm>
          <a:prstGeom prst="roundRect">
            <a:avLst>
              <a:gd name="adj" fmla="val 10742"/>
            </a:avLst>
          </a:prstGeom>
          <a:noFill/>
          <a:ln w="19050" cap="flat" cmpd="sng">
            <a:solidFill>
              <a:srgbClr val="0097A7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0" name="Google Shape;410;p48"/>
          <p:cNvSpPr/>
          <p:nvPr/>
        </p:nvSpPr>
        <p:spPr>
          <a:xfrm>
            <a:off x="954125" y="2315106"/>
            <a:ext cx="3618000" cy="269400"/>
          </a:xfrm>
          <a:prstGeom prst="roundRect">
            <a:avLst>
              <a:gd name="adj" fmla="val 10742"/>
            </a:avLst>
          </a:prstGeom>
          <a:noFill/>
          <a:ln w="19050" cap="flat" cmpd="sng">
            <a:solidFill>
              <a:srgbClr val="6AA84F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1" name="Google Shape;411;p48"/>
          <p:cNvSpPr txBox="1"/>
          <p:nvPr/>
        </p:nvSpPr>
        <p:spPr>
          <a:xfrm>
            <a:off x="-630675" y="2724900"/>
            <a:ext cx="7332600" cy="85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" name="Google Shape;412;p48"/>
          <p:cNvSpPr/>
          <p:nvPr/>
        </p:nvSpPr>
        <p:spPr>
          <a:xfrm>
            <a:off x="954125" y="3021256"/>
            <a:ext cx="3208200" cy="989100"/>
          </a:xfrm>
          <a:prstGeom prst="roundRect">
            <a:avLst>
              <a:gd name="adj" fmla="val 10742"/>
            </a:avLst>
          </a:prstGeom>
          <a:noFill/>
          <a:ln w="19050" cap="flat" cmpd="sng">
            <a:solidFill>
              <a:schemeClr val="accent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"/>
                                        <p:tgtEl>
                                          <p:spTgt spid="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5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Drawing Environment Diagrams</a:t>
            </a:r>
            <a:endParaRPr/>
          </a:p>
        </p:txBody>
      </p:sp>
      <p:sp>
        <p:nvSpPr>
          <p:cNvPr id="426" name="Google Shape;426;p5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 dirty="0">
                <a:latin typeface="Roboto"/>
                <a:ea typeface="Roboto"/>
                <a:cs typeface="Roboto"/>
                <a:sym typeface="Roboto"/>
              </a:rPr>
              <a:t>Option 1: Python Tutor (</a:t>
            </a:r>
            <a:r>
              <a:rPr lang="en-US" sz="2000" u="sng" dirty="0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</a:rPr>
              <a:t>https://pythontutor.com/</a:t>
            </a:r>
            <a:r>
              <a:rPr lang="en" sz="2000" dirty="0">
                <a:latin typeface="Roboto"/>
                <a:ea typeface="Roboto"/>
                <a:cs typeface="Roboto"/>
                <a:sym typeface="Roboto"/>
              </a:rPr>
              <a:t>)</a:t>
            </a:r>
            <a:endParaRPr sz="2000" dirty="0">
              <a:latin typeface="Roboto"/>
              <a:ea typeface="Roboto"/>
              <a:cs typeface="Roboto"/>
              <a:sym typeface="Roboto"/>
            </a:endParaRPr>
          </a:p>
          <a:p>
            <a:pPr marL="914400" lvl="1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○"/>
            </a:pPr>
            <a:r>
              <a:rPr lang="en" sz="1800" dirty="0">
                <a:latin typeface="Roboto"/>
                <a:ea typeface="Roboto"/>
                <a:cs typeface="Roboto"/>
                <a:sym typeface="Roboto"/>
              </a:rPr>
              <a:t>Useful for quick visualization or for environment diagram questions</a:t>
            </a:r>
            <a:endParaRPr sz="1800" dirty="0">
              <a:latin typeface="Roboto"/>
              <a:ea typeface="Roboto"/>
              <a:cs typeface="Roboto"/>
              <a:sym typeface="Roboto"/>
            </a:endParaRPr>
          </a:p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 dirty="0">
                <a:latin typeface="Roboto"/>
                <a:ea typeface="Roboto"/>
                <a:cs typeface="Roboto"/>
                <a:sym typeface="Roboto"/>
              </a:rPr>
              <a:t>Option 2: PythonAnywhere (</a:t>
            </a:r>
            <a:r>
              <a:rPr lang="en" sz="2000" u="sng" dirty="0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3"/>
              </a:rPr>
              <a:t>editor.pythonanywhere.com</a:t>
            </a:r>
            <a:r>
              <a:rPr lang="en" sz="2000" dirty="0">
                <a:latin typeface="Roboto"/>
                <a:ea typeface="Roboto"/>
                <a:cs typeface="Roboto"/>
                <a:sym typeface="Roboto"/>
              </a:rPr>
              <a:t>)</a:t>
            </a:r>
            <a:endParaRPr sz="2000" dirty="0">
              <a:latin typeface="Roboto"/>
              <a:ea typeface="Roboto"/>
              <a:cs typeface="Roboto"/>
              <a:sym typeface="Roboto"/>
            </a:endParaRPr>
          </a:p>
          <a:p>
            <a:pPr marL="914400" lvl="1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○"/>
            </a:pPr>
            <a:r>
              <a:rPr lang="en" sz="1800" dirty="0">
                <a:latin typeface="Roboto"/>
                <a:ea typeface="Roboto"/>
                <a:cs typeface="Roboto"/>
                <a:sym typeface="Roboto"/>
              </a:rPr>
              <a:t>Includes an integrated editor/interpreter</a:t>
            </a:r>
            <a:endParaRPr sz="1800" dirty="0">
              <a:latin typeface="Roboto"/>
              <a:ea typeface="Roboto"/>
              <a:cs typeface="Roboto"/>
              <a:sym typeface="Roboto"/>
            </a:endParaRPr>
          </a:p>
          <a:p>
            <a:pPr marL="914400" lvl="1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○"/>
            </a:pPr>
            <a:r>
              <a:rPr lang="en" sz="1800" dirty="0">
                <a:latin typeface="Roboto"/>
                <a:ea typeface="Roboto"/>
                <a:cs typeface="Roboto"/>
                <a:sym typeface="Roboto"/>
              </a:rPr>
              <a:t>Good for more complicated code or if you want to debug</a:t>
            </a:r>
            <a:endParaRPr sz="1800" dirty="0">
              <a:latin typeface="Roboto"/>
              <a:ea typeface="Roboto"/>
              <a:cs typeface="Roboto"/>
              <a:sym typeface="Roboto"/>
            </a:endParaRPr>
          </a:p>
          <a:p>
            <a:pPr marL="914400" lvl="1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○"/>
            </a:pPr>
            <a:r>
              <a:rPr lang="en" sz="1800" dirty="0">
                <a:latin typeface="Roboto"/>
                <a:ea typeface="Roboto"/>
                <a:cs typeface="Roboto"/>
                <a:sym typeface="Roboto"/>
              </a:rPr>
              <a:t>Developed by Rahul Arya</a:t>
            </a:r>
            <a:endParaRPr sz="1800" dirty="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p5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Summary</a:t>
            </a:r>
            <a:endParaRPr/>
          </a:p>
        </p:txBody>
      </p:sp>
      <p:sp>
        <p:nvSpPr>
          <p:cNvPr id="432" name="Google Shape;432;p5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</a:pPr>
            <a:r>
              <a:rPr lang="en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Programs consist of </a:t>
            </a:r>
            <a:r>
              <a:rPr lang="en" b="1" dirty="0">
                <a:solidFill>
                  <a:srgbClr val="3D85C6"/>
                </a:solidFill>
                <a:latin typeface="Roboto"/>
                <a:ea typeface="Roboto"/>
                <a:cs typeface="Roboto"/>
                <a:sym typeface="Roboto"/>
              </a:rPr>
              <a:t>statements</a:t>
            </a:r>
            <a:r>
              <a:rPr lang="en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, or instructions for the computer, containing </a:t>
            </a:r>
            <a:r>
              <a:rPr lang="en" b="1" dirty="0">
                <a:solidFill>
                  <a:srgbClr val="3D85C6"/>
                </a:solidFill>
                <a:latin typeface="Roboto"/>
                <a:ea typeface="Roboto"/>
                <a:cs typeface="Roboto"/>
                <a:sym typeface="Roboto"/>
              </a:rPr>
              <a:t>expressions</a:t>
            </a:r>
            <a:r>
              <a:rPr lang="en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, which describe computation and evaluate to </a:t>
            </a:r>
            <a:r>
              <a:rPr lang="en" b="1" dirty="0">
                <a:solidFill>
                  <a:srgbClr val="3D85C6"/>
                </a:solidFill>
                <a:latin typeface="Roboto"/>
                <a:ea typeface="Roboto"/>
                <a:cs typeface="Roboto"/>
                <a:sym typeface="Roboto"/>
              </a:rPr>
              <a:t>values</a:t>
            </a:r>
            <a:r>
              <a:rPr lang="en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.</a:t>
            </a:r>
            <a:endParaRPr dirty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</a:pPr>
            <a:r>
              <a:rPr lang="en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Values can be assigned to </a:t>
            </a:r>
            <a:r>
              <a:rPr lang="en" b="1" dirty="0">
                <a:solidFill>
                  <a:srgbClr val="3D85C6"/>
                </a:solidFill>
                <a:latin typeface="Roboto"/>
                <a:ea typeface="Roboto"/>
                <a:cs typeface="Roboto"/>
                <a:sym typeface="Roboto"/>
              </a:rPr>
              <a:t>names</a:t>
            </a:r>
            <a:r>
              <a:rPr lang="en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to avoid repeating computations.</a:t>
            </a:r>
            <a:endParaRPr dirty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</a:pPr>
            <a:r>
              <a:rPr lang="en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An </a:t>
            </a:r>
            <a:r>
              <a:rPr lang="en" b="1" dirty="0">
                <a:solidFill>
                  <a:srgbClr val="3D85C6"/>
                </a:solidFill>
                <a:latin typeface="Roboto"/>
                <a:ea typeface="Roboto"/>
                <a:cs typeface="Roboto"/>
                <a:sym typeface="Roboto"/>
              </a:rPr>
              <a:t>assignment statement</a:t>
            </a:r>
            <a:r>
              <a:rPr lang="en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assigns the value of an expression to a name in the current </a:t>
            </a:r>
            <a:r>
              <a:rPr lang="en" b="1" dirty="0">
                <a:solidFill>
                  <a:srgbClr val="3D85C6"/>
                </a:solidFill>
                <a:latin typeface="Roboto"/>
                <a:ea typeface="Roboto"/>
                <a:cs typeface="Roboto"/>
                <a:sym typeface="Roboto"/>
              </a:rPr>
              <a:t>environment</a:t>
            </a:r>
            <a:r>
              <a:rPr lang="en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.</a:t>
            </a:r>
            <a:endParaRPr dirty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</a:pPr>
            <a:r>
              <a:rPr lang="en" b="1" dirty="0">
                <a:solidFill>
                  <a:srgbClr val="3D85C6"/>
                </a:solidFill>
                <a:latin typeface="Roboto"/>
                <a:ea typeface="Roboto"/>
                <a:cs typeface="Roboto"/>
                <a:sym typeface="Roboto"/>
              </a:rPr>
              <a:t>Functions</a:t>
            </a:r>
            <a:r>
              <a:rPr lang="en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encapsulate a series of statements that maps </a:t>
            </a:r>
            <a:r>
              <a:rPr lang="en" b="1" dirty="0">
                <a:solidFill>
                  <a:srgbClr val="3D85C6"/>
                </a:solidFill>
                <a:latin typeface="Roboto"/>
                <a:ea typeface="Roboto"/>
                <a:cs typeface="Roboto"/>
                <a:sym typeface="Roboto"/>
              </a:rPr>
              <a:t>arguments</a:t>
            </a:r>
            <a:r>
              <a:rPr lang="en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to a </a:t>
            </a:r>
            <a:r>
              <a:rPr lang="en" b="1" dirty="0">
                <a:solidFill>
                  <a:srgbClr val="3D85C6"/>
                </a:solidFill>
                <a:latin typeface="Roboto"/>
                <a:ea typeface="Roboto"/>
                <a:cs typeface="Roboto"/>
                <a:sym typeface="Roboto"/>
              </a:rPr>
              <a:t>return value</a:t>
            </a:r>
            <a:r>
              <a:rPr lang="en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.</a:t>
            </a:r>
            <a:endParaRPr dirty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 </a:t>
            </a:r>
            <a:r>
              <a:rPr lang="en" b="1" dirty="0">
                <a:solidFill>
                  <a:srgbClr val="3D85C6"/>
                </a:solidFill>
                <a:latin typeface="Roboto Mono"/>
                <a:ea typeface="Roboto Mono"/>
                <a:cs typeface="Roboto Mono"/>
                <a:sym typeface="Roboto Mono"/>
              </a:rPr>
              <a:t>def</a:t>
            </a:r>
            <a:r>
              <a:rPr lang="en" b="1" dirty="0">
                <a:solidFill>
                  <a:srgbClr val="3D85C6"/>
                </a:solidFill>
                <a:latin typeface="Roboto"/>
                <a:ea typeface="Roboto"/>
                <a:cs typeface="Roboto"/>
                <a:sym typeface="Roboto"/>
              </a:rPr>
              <a:t> statement</a:t>
            </a:r>
            <a:r>
              <a:rPr lang="en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creates a function object with certain </a:t>
            </a:r>
            <a:r>
              <a:rPr lang="en" b="1" dirty="0">
                <a:solidFill>
                  <a:srgbClr val="3D85C6"/>
                </a:solidFill>
                <a:latin typeface="Roboto"/>
                <a:ea typeface="Roboto"/>
                <a:cs typeface="Roboto"/>
                <a:sym typeface="Roboto"/>
              </a:rPr>
              <a:t>parameters</a:t>
            </a:r>
            <a:r>
              <a:rPr lang="en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and a </a:t>
            </a:r>
            <a:r>
              <a:rPr lang="en" b="1" dirty="0">
                <a:solidFill>
                  <a:srgbClr val="3D85C6"/>
                </a:solidFill>
                <a:latin typeface="Roboto"/>
                <a:ea typeface="Roboto"/>
                <a:cs typeface="Roboto"/>
                <a:sym typeface="Roboto"/>
              </a:rPr>
              <a:t>body</a:t>
            </a:r>
            <a:r>
              <a:rPr lang="en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and binds it to a name in the current environment.</a:t>
            </a:r>
            <a:endParaRPr dirty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</a:pPr>
            <a:r>
              <a:rPr lang="en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 </a:t>
            </a:r>
            <a:r>
              <a:rPr lang="en" b="1" dirty="0">
                <a:solidFill>
                  <a:srgbClr val="3D85C6"/>
                </a:solidFill>
                <a:latin typeface="Roboto"/>
                <a:ea typeface="Roboto"/>
                <a:cs typeface="Roboto"/>
                <a:sym typeface="Roboto"/>
              </a:rPr>
              <a:t>call expression</a:t>
            </a:r>
            <a:r>
              <a:rPr lang="en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applies the value of its </a:t>
            </a:r>
            <a:r>
              <a:rPr lang="en" b="1" dirty="0">
                <a:solidFill>
                  <a:srgbClr val="3D85C6"/>
                </a:solidFill>
                <a:latin typeface="Roboto"/>
                <a:ea typeface="Roboto"/>
                <a:cs typeface="Roboto"/>
                <a:sym typeface="Roboto"/>
              </a:rPr>
              <a:t>operator</a:t>
            </a:r>
            <a:r>
              <a:rPr lang="en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, a function, to the value(s) or its </a:t>
            </a:r>
            <a:r>
              <a:rPr lang="en" b="1" dirty="0">
                <a:solidFill>
                  <a:srgbClr val="3D85C6"/>
                </a:solidFill>
                <a:latin typeface="Roboto"/>
                <a:ea typeface="Roboto"/>
                <a:cs typeface="Roboto"/>
                <a:sym typeface="Roboto"/>
              </a:rPr>
              <a:t>operand</a:t>
            </a:r>
            <a:r>
              <a:rPr lang="en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(s), some arguments.</a:t>
            </a:r>
            <a:endParaRPr dirty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Review - Evaluating Call Expressions</a:t>
            </a:r>
            <a:endParaRPr/>
          </a:p>
        </p:txBody>
      </p:sp>
      <p:sp>
        <p:nvSpPr>
          <p:cNvPr id="152" name="Google Shape;152;p32"/>
          <p:cNvSpPr txBox="1"/>
          <p:nvPr/>
        </p:nvSpPr>
        <p:spPr>
          <a:xfrm>
            <a:off x="419700" y="2448300"/>
            <a:ext cx="83046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AutoNum type="arabicPeriod"/>
            </a:pPr>
            <a:r>
              <a:rPr lang="en" sz="2000" dirty="0">
                <a:solidFill>
                  <a:schemeClr val="dk2"/>
                </a:solidFill>
              </a:rPr>
              <a:t>Evaluate</a:t>
            </a:r>
            <a:endParaRPr sz="2000" dirty="0">
              <a:solidFill>
                <a:schemeClr val="dk2"/>
              </a:solidFill>
            </a:endParaRPr>
          </a:p>
          <a:p>
            <a:pPr marL="914400" lvl="1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AutoNum type="alphaLcPeriod"/>
            </a:pPr>
            <a:r>
              <a:rPr lang="en" sz="1800" dirty="0">
                <a:solidFill>
                  <a:schemeClr val="dk2"/>
                </a:solidFill>
              </a:rPr>
              <a:t>Evaluate the operator subexpression</a:t>
            </a:r>
            <a:endParaRPr sz="1800" dirty="0">
              <a:solidFill>
                <a:schemeClr val="dk2"/>
              </a:solidFill>
            </a:endParaRPr>
          </a:p>
          <a:p>
            <a:pPr marL="914400" lvl="1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AutoNum type="alphaLcPeriod"/>
            </a:pPr>
            <a:r>
              <a:rPr lang="en" sz="1800" dirty="0">
                <a:solidFill>
                  <a:schemeClr val="dk2"/>
                </a:solidFill>
              </a:rPr>
              <a:t>Evaluate each operand subexpression</a:t>
            </a:r>
            <a:endParaRPr sz="1800" dirty="0">
              <a:solidFill>
                <a:schemeClr val="dk2"/>
              </a:solidFill>
            </a:endParaRPr>
          </a:p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AutoNum type="arabicPeriod"/>
            </a:pPr>
            <a:r>
              <a:rPr lang="en" sz="2000" dirty="0">
                <a:solidFill>
                  <a:schemeClr val="dk2"/>
                </a:solidFill>
              </a:rPr>
              <a:t>Apply</a:t>
            </a:r>
            <a:endParaRPr sz="2000" dirty="0">
              <a:solidFill>
                <a:schemeClr val="dk2"/>
              </a:solidFill>
            </a:endParaRPr>
          </a:p>
          <a:p>
            <a:pPr marL="914400" lvl="1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AutoNum type="alphaLcPeriod"/>
            </a:pPr>
            <a:r>
              <a:rPr lang="en" sz="1800" dirty="0">
                <a:solidFill>
                  <a:schemeClr val="dk2"/>
                </a:solidFill>
              </a:rPr>
              <a:t>Apply the value of the operator subexpression to the values of the operand subexpression</a:t>
            </a:r>
            <a:endParaRPr sz="1800" dirty="0">
              <a:solidFill>
                <a:schemeClr val="dk2"/>
              </a:solidFill>
            </a:endParaRPr>
          </a:p>
        </p:txBody>
      </p:sp>
      <p:sp>
        <p:nvSpPr>
          <p:cNvPr id="153" name="Google Shape;153;p32"/>
          <p:cNvSpPr/>
          <p:nvPr/>
        </p:nvSpPr>
        <p:spPr>
          <a:xfrm>
            <a:off x="2451450" y="1251325"/>
            <a:ext cx="4856286" cy="10623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595959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32"/>
          <p:cNvSpPr txBox="1"/>
          <p:nvPr/>
        </p:nvSpPr>
        <p:spPr>
          <a:xfrm>
            <a:off x="2912950" y="1371350"/>
            <a:ext cx="4155922" cy="4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add    (    2    ,    3    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)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155" name="Google Shape;155;p32"/>
          <p:cNvGrpSpPr/>
          <p:nvPr/>
        </p:nvGrpSpPr>
        <p:grpSpPr>
          <a:xfrm>
            <a:off x="2674086" y="1809424"/>
            <a:ext cx="1304688" cy="478500"/>
            <a:chOff x="2720850" y="1736675"/>
            <a:chExt cx="938400" cy="478500"/>
          </a:xfrm>
        </p:grpSpPr>
        <p:sp>
          <p:nvSpPr>
            <p:cNvPr id="156" name="Google Shape;156;p32"/>
            <p:cNvSpPr/>
            <p:nvPr/>
          </p:nvSpPr>
          <p:spPr>
            <a:xfrm rot="5400000">
              <a:off x="3117300" y="1442075"/>
              <a:ext cx="145500" cy="734700"/>
            </a:xfrm>
            <a:prstGeom prst="rightBrace">
              <a:avLst>
                <a:gd name="adj1" fmla="val 49931"/>
                <a:gd name="adj2" fmla="val 48506"/>
              </a:avLst>
            </a:pr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/>
            </a:p>
          </p:txBody>
        </p:sp>
        <p:sp>
          <p:nvSpPr>
            <p:cNvPr id="157" name="Google Shape;157;p32"/>
            <p:cNvSpPr txBox="1"/>
            <p:nvPr/>
          </p:nvSpPr>
          <p:spPr>
            <a:xfrm>
              <a:off x="2720850" y="1785875"/>
              <a:ext cx="938400" cy="42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 dirty="0">
                  <a:solidFill>
                    <a:schemeClr val="accent1"/>
                  </a:solidFill>
                  <a:latin typeface="Roboto"/>
                  <a:ea typeface="Roboto"/>
                  <a:cs typeface="Roboto"/>
                  <a:sym typeface="Roboto"/>
                </a:rPr>
                <a:t>Operator</a:t>
              </a:r>
              <a:endParaRPr sz="2000" dirty="0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58" name="Google Shape;158;p32"/>
          <p:cNvGrpSpPr/>
          <p:nvPr/>
        </p:nvGrpSpPr>
        <p:grpSpPr>
          <a:xfrm>
            <a:off x="4175336" y="1814194"/>
            <a:ext cx="1304688" cy="478500"/>
            <a:chOff x="3797475" y="1736675"/>
            <a:chExt cx="938400" cy="478500"/>
          </a:xfrm>
        </p:grpSpPr>
        <p:sp>
          <p:nvSpPr>
            <p:cNvPr id="159" name="Google Shape;159;p32"/>
            <p:cNvSpPr txBox="1"/>
            <p:nvPr/>
          </p:nvSpPr>
          <p:spPr>
            <a:xfrm>
              <a:off x="3797475" y="1785875"/>
              <a:ext cx="938400" cy="42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rgbClr val="0371C1"/>
                  </a:solidFill>
                  <a:latin typeface="Roboto"/>
                  <a:ea typeface="Roboto"/>
                  <a:cs typeface="Roboto"/>
                  <a:sym typeface="Roboto"/>
                </a:rPr>
                <a:t>Operand</a:t>
              </a:r>
              <a:endParaRPr sz="2000">
                <a:solidFill>
                  <a:srgbClr val="0371C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60" name="Google Shape;160;p32"/>
            <p:cNvSpPr/>
            <p:nvPr/>
          </p:nvSpPr>
          <p:spPr>
            <a:xfrm rot="5400000">
              <a:off x="4193925" y="1442075"/>
              <a:ext cx="145500" cy="734700"/>
            </a:xfrm>
            <a:prstGeom prst="rightBrace">
              <a:avLst>
                <a:gd name="adj1" fmla="val 49931"/>
                <a:gd name="adj2" fmla="val 48506"/>
              </a:avLst>
            </a:prstGeom>
            <a:noFill/>
            <a:ln w="19050" cap="flat" cmpd="sng">
              <a:solidFill>
                <a:srgbClr val="0371C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/>
            </a:p>
          </p:txBody>
        </p:sp>
      </p:grpSp>
      <p:grpSp>
        <p:nvGrpSpPr>
          <p:cNvPr id="161" name="Google Shape;161;p32"/>
          <p:cNvGrpSpPr/>
          <p:nvPr/>
        </p:nvGrpSpPr>
        <p:grpSpPr>
          <a:xfrm>
            <a:off x="5629823" y="1809424"/>
            <a:ext cx="1304688" cy="478500"/>
            <a:chOff x="4793800" y="1736675"/>
            <a:chExt cx="938400" cy="478500"/>
          </a:xfrm>
        </p:grpSpPr>
        <p:sp>
          <p:nvSpPr>
            <p:cNvPr id="162" name="Google Shape;162;p32"/>
            <p:cNvSpPr txBox="1"/>
            <p:nvPr/>
          </p:nvSpPr>
          <p:spPr>
            <a:xfrm>
              <a:off x="4793800" y="1785875"/>
              <a:ext cx="938400" cy="42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 dirty="0">
                  <a:solidFill>
                    <a:srgbClr val="0371C1"/>
                  </a:solidFill>
                  <a:latin typeface="Roboto"/>
                  <a:ea typeface="Roboto"/>
                  <a:cs typeface="Roboto"/>
                  <a:sym typeface="Roboto"/>
                </a:rPr>
                <a:t>Operand</a:t>
              </a:r>
              <a:endParaRPr sz="2000" dirty="0">
                <a:solidFill>
                  <a:srgbClr val="0371C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63" name="Google Shape;163;p32"/>
            <p:cNvSpPr/>
            <p:nvPr/>
          </p:nvSpPr>
          <p:spPr>
            <a:xfrm rot="5400000">
              <a:off x="5190250" y="1442075"/>
              <a:ext cx="145500" cy="734700"/>
            </a:xfrm>
            <a:prstGeom prst="rightBrace">
              <a:avLst>
                <a:gd name="adj1" fmla="val 49931"/>
                <a:gd name="adj2" fmla="val 48506"/>
              </a:avLst>
            </a:prstGeom>
            <a:noFill/>
            <a:ln w="19050" cap="flat" cmpd="sng">
              <a:solidFill>
                <a:srgbClr val="0371C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Review - Expressions</a:t>
            </a:r>
            <a:endParaRPr/>
          </a:p>
        </p:txBody>
      </p:sp>
      <p:sp>
        <p:nvSpPr>
          <p:cNvPr id="134" name="Google Shape;134;p31"/>
          <p:cNvSpPr txBox="1">
            <a:spLocks noGrp="1"/>
          </p:cNvSpPr>
          <p:nvPr>
            <p:ph type="body" idx="1"/>
          </p:nvPr>
        </p:nvSpPr>
        <p:spPr>
          <a:xfrm>
            <a:off x="674100" y="1420050"/>
            <a:ext cx="3410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200" b="1">
                <a:solidFill>
                  <a:schemeClr val="dk1"/>
                </a:solidFill>
              </a:rPr>
              <a:t>Primitive Expressions:</a:t>
            </a:r>
            <a:endParaRPr sz="2200" b="1">
              <a:solidFill>
                <a:schemeClr val="dk1"/>
              </a:solidFill>
            </a:endParaRPr>
          </a:p>
        </p:txBody>
      </p:sp>
      <p:sp>
        <p:nvSpPr>
          <p:cNvPr id="135" name="Google Shape;135;p31"/>
          <p:cNvSpPr txBox="1">
            <a:spLocks noGrp="1"/>
          </p:cNvSpPr>
          <p:nvPr>
            <p:ph type="body" idx="1"/>
          </p:nvPr>
        </p:nvSpPr>
        <p:spPr>
          <a:xfrm>
            <a:off x="674100" y="3721900"/>
            <a:ext cx="3410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200" b="1">
                <a:solidFill>
                  <a:schemeClr val="dk1"/>
                </a:solidFill>
              </a:rPr>
              <a:t>Call Expressions:</a:t>
            </a:r>
            <a:endParaRPr sz="2200" b="1">
              <a:solidFill>
                <a:schemeClr val="dk1"/>
              </a:solidFill>
            </a:endParaRPr>
          </a:p>
        </p:txBody>
      </p:sp>
      <p:sp>
        <p:nvSpPr>
          <p:cNvPr id="136" name="Google Shape;136;p31"/>
          <p:cNvSpPr txBox="1"/>
          <p:nvPr/>
        </p:nvSpPr>
        <p:spPr>
          <a:xfrm>
            <a:off x="4850800" y="1420050"/>
            <a:ext cx="1393800" cy="115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dirty="0">
                <a:latin typeface="Roboto Mono"/>
                <a:ea typeface="Roboto Mono"/>
                <a:cs typeface="Roboto Mono"/>
                <a:sym typeface="Roboto Mono"/>
              </a:rPr>
              <a:t>2</a:t>
            </a:r>
            <a:endParaRPr sz="2200" dirty="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37" name="Google Shape;137;p31"/>
          <p:cNvSpPr txBox="1"/>
          <p:nvPr/>
        </p:nvSpPr>
        <p:spPr>
          <a:xfrm>
            <a:off x="5631375" y="1420050"/>
            <a:ext cx="1685700" cy="115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latin typeface="Roboto Mono"/>
                <a:ea typeface="Roboto Mono"/>
                <a:cs typeface="Roboto Mono"/>
                <a:sym typeface="Roboto Mono"/>
              </a:rPr>
              <a:t>“hello!”</a:t>
            </a:r>
            <a:endParaRPr sz="22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38" name="Google Shape;138;p31"/>
          <p:cNvSpPr txBox="1"/>
          <p:nvPr/>
        </p:nvSpPr>
        <p:spPr>
          <a:xfrm>
            <a:off x="7438500" y="1420050"/>
            <a:ext cx="1393800" cy="115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latin typeface="Roboto Mono"/>
                <a:ea typeface="Roboto Mono"/>
                <a:cs typeface="Roboto Mono"/>
                <a:sym typeface="Roboto Mono"/>
              </a:rPr>
              <a:t>add</a:t>
            </a:r>
            <a:endParaRPr sz="22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39" name="Google Shape;139;p31"/>
          <p:cNvSpPr txBox="1"/>
          <p:nvPr/>
        </p:nvSpPr>
        <p:spPr>
          <a:xfrm>
            <a:off x="5485425" y="3493300"/>
            <a:ext cx="1953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dirty="0">
                <a:latin typeface="Roboto Mono"/>
                <a:ea typeface="Roboto Mono"/>
                <a:cs typeface="Roboto Mono"/>
                <a:sym typeface="Roboto Mono"/>
              </a:rPr>
              <a:t>add(3, 4)</a:t>
            </a:r>
            <a:endParaRPr sz="2200" dirty="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40" name="Google Shape;140;p31"/>
          <p:cNvSpPr txBox="1"/>
          <p:nvPr/>
        </p:nvSpPr>
        <p:spPr>
          <a:xfrm>
            <a:off x="3289600" y="4066000"/>
            <a:ext cx="5958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latin typeface="Roboto Mono"/>
                <a:ea typeface="Roboto Mono"/>
                <a:cs typeface="Roboto Mono"/>
                <a:sym typeface="Roboto Mono"/>
              </a:rPr>
              <a:t>max(add(2, 3), 5 * min(-1, 4))</a:t>
            </a:r>
            <a:endParaRPr sz="22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41" name="Google Shape;141;p31"/>
          <p:cNvSpPr txBox="1">
            <a:spLocks noGrp="1"/>
          </p:cNvSpPr>
          <p:nvPr>
            <p:ph type="body" idx="1"/>
          </p:nvPr>
        </p:nvSpPr>
        <p:spPr>
          <a:xfrm>
            <a:off x="674100" y="2685275"/>
            <a:ext cx="3410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200" b="1">
                <a:solidFill>
                  <a:schemeClr val="dk1"/>
                </a:solidFill>
              </a:rPr>
              <a:t>Arithmetic Expressions:</a:t>
            </a:r>
            <a:endParaRPr sz="2200" b="1">
              <a:solidFill>
                <a:schemeClr val="dk1"/>
              </a:solidFill>
            </a:endParaRPr>
          </a:p>
        </p:txBody>
      </p:sp>
      <p:sp>
        <p:nvSpPr>
          <p:cNvPr id="142" name="Google Shape;142;p31"/>
          <p:cNvSpPr txBox="1"/>
          <p:nvPr/>
        </p:nvSpPr>
        <p:spPr>
          <a:xfrm>
            <a:off x="4766250" y="2685263"/>
            <a:ext cx="1393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dirty="0">
                <a:latin typeface="Roboto Mono"/>
                <a:ea typeface="Roboto Mono"/>
                <a:cs typeface="Roboto Mono"/>
                <a:sym typeface="Roboto Mono"/>
              </a:rPr>
              <a:t>1 + 2</a:t>
            </a:r>
            <a:endParaRPr sz="2200" dirty="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43" name="Google Shape;143;p31"/>
          <p:cNvSpPr txBox="1"/>
          <p:nvPr/>
        </p:nvSpPr>
        <p:spPr>
          <a:xfrm>
            <a:off x="6244600" y="2685275"/>
            <a:ext cx="1393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latin typeface="Roboto Mono"/>
                <a:ea typeface="Roboto Mono"/>
                <a:cs typeface="Roboto Mono"/>
                <a:sym typeface="Roboto Mono"/>
              </a:rPr>
              <a:t>15 // 3</a:t>
            </a:r>
            <a:endParaRPr sz="22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44" name="Google Shape;144;p31"/>
          <p:cNvSpPr/>
          <p:nvPr/>
        </p:nvSpPr>
        <p:spPr>
          <a:xfrm>
            <a:off x="4165185" y="1992738"/>
            <a:ext cx="1196565" cy="425100"/>
          </a:xfrm>
          <a:prstGeom prst="wedgeRoundRectCallout">
            <a:avLst>
              <a:gd name="adj1" fmla="val 20807"/>
              <a:gd name="adj2" fmla="val -77605"/>
              <a:gd name="adj3" fmla="val 0"/>
            </a:avLst>
          </a:prstGeom>
          <a:solidFill>
            <a:srgbClr val="E6913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numbers</a:t>
            </a:r>
            <a:endParaRPr sz="2000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5" name="Google Shape;145;p31"/>
          <p:cNvSpPr/>
          <p:nvPr/>
        </p:nvSpPr>
        <p:spPr>
          <a:xfrm>
            <a:off x="5584950" y="1992738"/>
            <a:ext cx="1148400" cy="425100"/>
          </a:xfrm>
          <a:prstGeom prst="wedgeRoundRectCallout">
            <a:avLst>
              <a:gd name="adj1" fmla="val 20807"/>
              <a:gd name="adj2" fmla="val -77605"/>
              <a:gd name="adj3" fmla="val 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strings</a:t>
            </a:r>
            <a:endParaRPr sz="2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6" name="Google Shape;146;p31"/>
          <p:cNvSpPr/>
          <p:nvPr/>
        </p:nvSpPr>
        <p:spPr>
          <a:xfrm>
            <a:off x="7032750" y="1992738"/>
            <a:ext cx="1148400" cy="425100"/>
          </a:xfrm>
          <a:prstGeom prst="wedgeRoundRectCallout">
            <a:avLst>
              <a:gd name="adj1" fmla="val 20807"/>
              <a:gd name="adj2" fmla="val -77605"/>
              <a:gd name="adj3" fmla="val 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names</a:t>
            </a:r>
            <a:endParaRPr sz="2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p53"/>
          <p:cNvSpPr txBox="1">
            <a:spLocks noGrp="1"/>
          </p:cNvSpPr>
          <p:nvPr>
            <p:ph type="title"/>
          </p:nvPr>
        </p:nvSpPr>
        <p:spPr>
          <a:xfrm>
            <a:off x="311700" y="2413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Nested Call Expression</a:t>
            </a:r>
            <a:endParaRPr/>
          </a:p>
        </p:txBody>
      </p:sp>
      <p:sp>
        <p:nvSpPr>
          <p:cNvPr id="406" name="Google Shape;406;p53"/>
          <p:cNvSpPr/>
          <p:nvPr/>
        </p:nvSpPr>
        <p:spPr>
          <a:xfrm>
            <a:off x="1446950" y="1314375"/>
            <a:ext cx="5658900" cy="36735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78909C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07" name="Google Shape;407;p53"/>
          <p:cNvSpPr txBox="1"/>
          <p:nvPr/>
        </p:nvSpPr>
        <p:spPr>
          <a:xfrm>
            <a:off x="527550" y="857675"/>
            <a:ext cx="8160600" cy="4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4572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 Mono"/>
                <a:ea typeface="Roboto Mono"/>
                <a:cs typeface="Roboto Mono"/>
                <a:sym typeface="Roboto Mono"/>
              </a:rPr>
              <a:t>Evaluate operator		Evaluate operands	    Apply!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408" name="Google Shape;408;p53"/>
          <p:cNvSpPr txBox="1"/>
          <p:nvPr/>
        </p:nvSpPr>
        <p:spPr>
          <a:xfrm>
            <a:off x="1748775" y="1911150"/>
            <a:ext cx="5247900" cy="4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 Mono"/>
                <a:ea typeface="Roboto Mono"/>
                <a:cs typeface="Roboto Mono"/>
                <a:sym typeface="Roboto Mono"/>
              </a:rPr>
              <a:t>add(add(6, mul(4, 6)), mul(3, 5))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409" name="Google Shape;409;p53"/>
          <p:cNvCxnSpPr/>
          <p:nvPr/>
        </p:nvCxnSpPr>
        <p:spPr>
          <a:xfrm>
            <a:off x="2371026" y="2309725"/>
            <a:ext cx="351300" cy="0"/>
          </a:xfrm>
          <a:prstGeom prst="straightConnector1">
            <a:avLst/>
          </a:prstGeom>
          <a:noFill/>
          <a:ln w="9525" cap="flat" cmpd="sng">
            <a:solidFill>
              <a:srgbClr val="7A5FE7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0" name="Google Shape;410;p53"/>
          <p:cNvSpPr txBox="1"/>
          <p:nvPr/>
        </p:nvSpPr>
        <p:spPr>
          <a:xfrm>
            <a:off x="1696225" y="2610075"/>
            <a:ext cx="620400" cy="4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 Mono"/>
                <a:ea typeface="Roboto Mono"/>
                <a:cs typeface="Roboto Mono"/>
                <a:sym typeface="Roboto Mono"/>
              </a:rPr>
              <a:t>add</a:t>
            </a: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411" name="Google Shape;411;p53"/>
          <p:cNvCxnSpPr>
            <a:stCxn id="410" idx="0"/>
          </p:cNvCxnSpPr>
          <p:nvPr/>
        </p:nvCxnSpPr>
        <p:spPr>
          <a:xfrm rot="10800000" flipH="1">
            <a:off x="2006425" y="2310975"/>
            <a:ext cx="552300" cy="299100"/>
          </a:xfrm>
          <a:prstGeom prst="straightConnector1">
            <a:avLst/>
          </a:prstGeom>
          <a:noFill/>
          <a:ln w="9525" cap="flat" cmpd="sng">
            <a:solidFill>
              <a:srgbClr val="7A5FE7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412" name="Google Shape;412;p53"/>
          <p:cNvSpPr/>
          <p:nvPr/>
        </p:nvSpPr>
        <p:spPr>
          <a:xfrm>
            <a:off x="562825" y="930725"/>
            <a:ext cx="417000" cy="299100"/>
          </a:xfrm>
          <a:prstGeom prst="roundRect">
            <a:avLst>
              <a:gd name="adj" fmla="val 50000"/>
            </a:avLst>
          </a:prstGeom>
          <a:solidFill>
            <a:srgbClr val="7A5FE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Mono"/>
                <a:ea typeface="Roboto Mono"/>
                <a:cs typeface="Roboto Mono"/>
                <a:sym typeface="Roboto Mono"/>
              </a:rPr>
              <a:t>1</a:t>
            </a: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413" name="Google Shape;413;p53"/>
          <p:cNvSpPr/>
          <p:nvPr/>
        </p:nvSpPr>
        <p:spPr>
          <a:xfrm>
            <a:off x="3691628" y="930725"/>
            <a:ext cx="417000" cy="299100"/>
          </a:xfrm>
          <a:prstGeom prst="roundRect">
            <a:avLst>
              <a:gd name="adj" fmla="val 50000"/>
            </a:avLst>
          </a:prstGeom>
          <a:solidFill>
            <a:srgbClr val="FF99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Mono"/>
                <a:ea typeface="Roboto Mono"/>
                <a:cs typeface="Roboto Mono"/>
                <a:sym typeface="Roboto Mono"/>
              </a:rPr>
              <a:t>2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414" name="Google Shape;414;p53"/>
          <p:cNvSpPr/>
          <p:nvPr/>
        </p:nvSpPr>
        <p:spPr>
          <a:xfrm>
            <a:off x="6977175" y="930725"/>
            <a:ext cx="417000" cy="299100"/>
          </a:xfrm>
          <a:prstGeom prst="roundRect">
            <a:avLst>
              <a:gd name="adj" fmla="val 50000"/>
            </a:avLst>
          </a:prstGeom>
          <a:solidFill>
            <a:srgbClr val="0097A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Mono"/>
                <a:ea typeface="Roboto Mono"/>
                <a:cs typeface="Roboto Mono"/>
                <a:sym typeface="Roboto Mono"/>
              </a:rPr>
              <a:t>3</a:t>
            </a: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415" name="Google Shape;415;p53"/>
          <p:cNvCxnSpPr/>
          <p:nvPr/>
        </p:nvCxnSpPr>
        <p:spPr>
          <a:xfrm>
            <a:off x="2835606" y="2309725"/>
            <a:ext cx="20631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16" name="Google Shape;416;p53"/>
          <p:cNvCxnSpPr>
            <a:cxnSpLocks/>
            <a:stCxn id="417" idx="0"/>
          </p:cNvCxnSpPr>
          <p:nvPr/>
        </p:nvCxnSpPr>
        <p:spPr>
          <a:xfrm flipV="1">
            <a:off x="3467968" y="2309775"/>
            <a:ext cx="374757" cy="68130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417" name="Google Shape;417;p53"/>
          <p:cNvSpPr txBox="1"/>
          <p:nvPr/>
        </p:nvSpPr>
        <p:spPr>
          <a:xfrm>
            <a:off x="2313925" y="2991075"/>
            <a:ext cx="2308086" cy="4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 Mono"/>
                <a:ea typeface="Roboto Mono"/>
                <a:cs typeface="Roboto Mono"/>
                <a:sym typeface="Roboto Mono"/>
              </a:rPr>
              <a:t>add(6, mul(4, 6))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418" name="Google Shape;418;p53"/>
          <p:cNvCxnSpPr/>
          <p:nvPr/>
        </p:nvCxnSpPr>
        <p:spPr>
          <a:xfrm>
            <a:off x="2412121" y="3359487"/>
            <a:ext cx="351300" cy="0"/>
          </a:xfrm>
          <a:prstGeom prst="straightConnector1">
            <a:avLst/>
          </a:prstGeom>
          <a:noFill/>
          <a:ln w="9525" cap="flat" cmpd="sng">
            <a:solidFill>
              <a:srgbClr val="7A5FE7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9" name="Google Shape;419;p53"/>
          <p:cNvSpPr txBox="1"/>
          <p:nvPr/>
        </p:nvSpPr>
        <p:spPr>
          <a:xfrm>
            <a:off x="1737320" y="3659837"/>
            <a:ext cx="620400" cy="4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 Mono"/>
                <a:ea typeface="Roboto Mono"/>
                <a:cs typeface="Roboto Mono"/>
                <a:sym typeface="Roboto Mono"/>
              </a:rPr>
              <a:t>add</a:t>
            </a: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420" name="Google Shape;420;p53"/>
          <p:cNvCxnSpPr>
            <a:stCxn id="419" idx="0"/>
          </p:cNvCxnSpPr>
          <p:nvPr/>
        </p:nvCxnSpPr>
        <p:spPr>
          <a:xfrm rot="10800000" flipH="1">
            <a:off x="2047520" y="3360737"/>
            <a:ext cx="552300" cy="299100"/>
          </a:xfrm>
          <a:prstGeom prst="straightConnector1">
            <a:avLst/>
          </a:prstGeom>
          <a:noFill/>
          <a:ln w="9525" cap="flat" cmpd="sng">
            <a:solidFill>
              <a:srgbClr val="7A5FE7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421" name="Google Shape;421;p53"/>
          <p:cNvCxnSpPr/>
          <p:nvPr/>
        </p:nvCxnSpPr>
        <p:spPr>
          <a:xfrm>
            <a:off x="2892549" y="3359475"/>
            <a:ext cx="1239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22" name="Google Shape;422;p53"/>
          <p:cNvCxnSpPr>
            <a:stCxn id="423" idx="0"/>
          </p:cNvCxnSpPr>
          <p:nvPr/>
        </p:nvCxnSpPr>
        <p:spPr>
          <a:xfrm rot="10800000" flipH="1">
            <a:off x="2787976" y="3363737"/>
            <a:ext cx="171000" cy="29610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423" name="Google Shape;423;p53"/>
          <p:cNvSpPr txBox="1"/>
          <p:nvPr/>
        </p:nvSpPr>
        <p:spPr>
          <a:xfrm>
            <a:off x="2477776" y="3659837"/>
            <a:ext cx="620400" cy="4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 Mono"/>
                <a:ea typeface="Roboto Mono"/>
                <a:cs typeface="Roboto Mono"/>
                <a:sym typeface="Roboto Mono"/>
              </a:rPr>
              <a:t>6</a:t>
            </a: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424" name="Google Shape;424;p53"/>
          <p:cNvCxnSpPr/>
          <p:nvPr/>
        </p:nvCxnSpPr>
        <p:spPr>
          <a:xfrm>
            <a:off x="3257431" y="3359475"/>
            <a:ext cx="10725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25" name="Google Shape;425;p53"/>
          <p:cNvCxnSpPr>
            <a:stCxn id="426" idx="0"/>
          </p:cNvCxnSpPr>
          <p:nvPr/>
        </p:nvCxnSpPr>
        <p:spPr>
          <a:xfrm rot="10800000" flipH="1">
            <a:off x="3812365" y="3367325"/>
            <a:ext cx="2100" cy="29250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426" name="Google Shape;426;p53"/>
          <p:cNvSpPr txBox="1"/>
          <p:nvPr/>
        </p:nvSpPr>
        <p:spPr>
          <a:xfrm>
            <a:off x="3165115" y="3659825"/>
            <a:ext cx="1294500" cy="4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 Mono"/>
                <a:ea typeface="Roboto Mono"/>
                <a:cs typeface="Roboto Mono"/>
                <a:sym typeface="Roboto Mono"/>
              </a:rPr>
              <a:t>mul(4, 6)</a:t>
            </a: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427" name="Google Shape;427;p53"/>
          <p:cNvCxnSpPr/>
          <p:nvPr/>
        </p:nvCxnSpPr>
        <p:spPr>
          <a:xfrm>
            <a:off x="3255680" y="4027383"/>
            <a:ext cx="351300" cy="0"/>
          </a:xfrm>
          <a:prstGeom prst="straightConnector1">
            <a:avLst/>
          </a:prstGeom>
          <a:noFill/>
          <a:ln w="9525" cap="flat" cmpd="sng">
            <a:solidFill>
              <a:srgbClr val="7A5FE7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28" name="Google Shape;428;p53"/>
          <p:cNvSpPr txBox="1"/>
          <p:nvPr/>
        </p:nvSpPr>
        <p:spPr>
          <a:xfrm>
            <a:off x="2580879" y="4327733"/>
            <a:ext cx="620400" cy="4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 Mono"/>
                <a:ea typeface="Roboto Mono"/>
                <a:cs typeface="Roboto Mono"/>
                <a:sym typeface="Roboto Mono"/>
              </a:rPr>
              <a:t>mul</a:t>
            </a: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429" name="Google Shape;429;p53"/>
          <p:cNvCxnSpPr>
            <a:stCxn id="428" idx="0"/>
          </p:cNvCxnSpPr>
          <p:nvPr/>
        </p:nvCxnSpPr>
        <p:spPr>
          <a:xfrm rot="10800000" flipH="1">
            <a:off x="2891079" y="4028633"/>
            <a:ext cx="552300" cy="299100"/>
          </a:xfrm>
          <a:prstGeom prst="straightConnector1">
            <a:avLst/>
          </a:prstGeom>
          <a:noFill/>
          <a:ln w="9525" cap="flat" cmpd="sng">
            <a:solidFill>
              <a:srgbClr val="7A5FE7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430" name="Google Shape;430;p53"/>
          <p:cNvCxnSpPr/>
          <p:nvPr/>
        </p:nvCxnSpPr>
        <p:spPr>
          <a:xfrm>
            <a:off x="3754341" y="4027375"/>
            <a:ext cx="1239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31" name="Google Shape;431;p53"/>
          <p:cNvCxnSpPr>
            <a:stCxn id="432" idx="0"/>
          </p:cNvCxnSpPr>
          <p:nvPr/>
        </p:nvCxnSpPr>
        <p:spPr>
          <a:xfrm rot="10800000" flipH="1">
            <a:off x="3649767" y="4031637"/>
            <a:ext cx="171000" cy="29610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432" name="Google Shape;432;p53"/>
          <p:cNvSpPr txBox="1"/>
          <p:nvPr/>
        </p:nvSpPr>
        <p:spPr>
          <a:xfrm>
            <a:off x="3339567" y="4327737"/>
            <a:ext cx="620400" cy="4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 Mono"/>
                <a:ea typeface="Roboto Mono"/>
                <a:cs typeface="Roboto Mono"/>
                <a:sym typeface="Roboto Mono"/>
              </a:rPr>
              <a:t>4</a:t>
            </a: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433" name="Google Shape;433;p53"/>
          <p:cNvCxnSpPr/>
          <p:nvPr/>
        </p:nvCxnSpPr>
        <p:spPr>
          <a:xfrm>
            <a:off x="4113786" y="4027375"/>
            <a:ext cx="1239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34" name="Google Shape;434;p53"/>
          <p:cNvCxnSpPr>
            <a:stCxn id="435" idx="0"/>
          </p:cNvCxnSpPr>
          <p:nvPr/>
        </p:nvCxnSpPr>
        <p:spPr>
          <a:xfrm rot="10800000">
            <a:off x="4177226" y="4028037"/>
            <a:ext cx="0" cy="29970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435" name="Google Shape;435;p53"/>
          <p:cNvSpPr txBox="1"/>
          <p:nvPr/>
        </p:nvSpPr>
        <p:spPr>
          <a:xfrm>
            <a:off x="3867026" y="4327737"/>
            <a:ext cx="620400" cy="4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 Mono"/>
                <a:ea typeface="Roboto Mono"/>
                <a:cs typeface="Roboto Mono"/>
                <a:sym typeface="Roboto Mono"/>
              </a:rPr>
              <a:t>6</a:t>
            </a: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436" name="Google Shape;436;p53"/>
          <p:cNvSpPr/>
          <p:nvPr/>
        </p:nvSpPr>
        <p:spPr>
          <a:xfrm>
            <a:off x="3257525" y="3420450"/>
            <a:ext cx="1072500" cy="299100"/>
          </a:xfrm>
          <a:prstGeom prst="roundRect">
            <a:avLst>
              <a:gd name="adj" fmla="val 50000"/>
            </a:avLst>
          </a:prstGeom>
          <a:solidFill>
            <a:srgbClr val="0097A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Mono"/>
                <a:ea typeface="Roboto Mono"/>
                <a:cs typeface="Roboto Mono"/>
                <a:sym typeface="Roboto Mono"/>
              </a:rPr>
              <a:t>24</a:t>
            </a: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437" name="Google Shape;437;p53"/>
          <p:cNvSpPr/>
          <p:nvPr/>
        </p:nvSpPr>
        <p:spPr>
          <a:xfrm>
            <a:off x="2539274" y="2696505"/>
            <a:ext cx="2063100" cy="299100"/>
          </a:xfrm>
          <a:prstGeom prst="roundRect">
            <a:avLst>
              <a:gd name="adj" fmla="val 50000"/>
            </a:avLst>
          </a:prstGeom>
          <a:solidFill>
            <a:srgbClr val="0097A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Mono"/>
                <a:ea typeface="Roboto Mono"/>
                <a:cs typeface="Roboto Mono"/>
                <a:sym typeface="Roboto Mono"/>
              </a:rPr>
              <a:t>30</a:t>
            </a: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438" name="Google Shape;438;p53"/>
          <p:cNvCxnSpPr>
            <a:stCxn id="439" idx="0"/>
          </p:cNvCxnSpPr>
          <p:nvPr/>
        </p:nvCxnSpPr>
        <p:spPr>
          <a:xfrm rot="10800000">
            <a:off x="5677550" y="2313725"/>
            <a:ext cx="503100" cy="67740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439" name="Google Shape;439;p53"/>
          <p:cNvSpPr txBox="1"/>
          <p:nvPr/>
        </p:nvSpPr>
        <p:spPr>
          <a:xfrm>
            <a:off x="5533400" y="2991125"/>
            <a:ext cx="1294500" cy="4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 Mono"/>
                <a:ea typeface="Roboto Mono"/>
                <a:cs typeface="Roboto Mono"/>
                <a:sym typeface="Roboto Mono"/>
              </a:rPr>
              <a:t>mul(3, 5)</a:t>
            </a: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440" name="Google Shape;440;p53"/>
          <p:cNvSpPr/>
          <p:nvPr/>
        </p:nvSpPr>
        <p:spPr>
          <a:xfrm>
            <a:off x="5483760" y="2696512"/>
            <a:ext cx="1072500" cy="299100"/>
          </a:xfrm>
          <a:prstGeom prst="roundRect">
            <a:avLst>
              <a:gd name="adj" fmla="val 50000"/>
            </a:avLst>
          </a:prstGeom>
          <a:solidFill>
            <a:srgbClr val="0097A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Mono"/>
                <a:ea typeface="Roboto Mono"/>
                <a:cs typeface="Roboto Mono"/>
                <a:sym typeface="Roboto Mono"/>
              </a:rPr>
              <a:t>15</a:t>
            </a: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441" name="Google Shape;441;p53"/>
          <p:cNvCxnSpPr/>
          <p:nvPr/>
        </p:nvCxnSpPr>
        <p:spPr>
          <a:xfrm>
            <a:off x="5158687" y="2309725"/>
            <a:ext cx="10725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42" name="Google Shape;442;p53"/>
          <p:cNvCxnSpPr/>
          <p:nvPr/>
        </p:nvCxnSpPr>
        <p:spPr>
          <a:xfrm>
            <a:off x="5634262" y="3359483"/>
            <a:ext cx="351300" cy="0"/>
          </a:xfrm>
          <a:prstGeom prst="straightConnector1">
            <a:avLst/>
          </a:prstGeom>
          <a:noFill/>
          <a:ln w="9525" cap="flat" cmpd="sng">
            <a:solidFill>
              <a:srgbClr val="7A5FE7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43" name="Google Shape;443;p53"/>
          <p:cNvSpPr txBox="1"/>
          <p:nvPr/>
        </p:nvSpPr>
        <p:spPr>
          <a:xfrm>
            <a:off x="4959461" y="3659833"/>
            <a:ext cx="620400" cy="4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 Mono"/>
                <a:ea typeface="Roboto Mono"/>
                <a:cs typeface="Roboto Mono"/>
                <a:sym typeface="Roboto Mono"/>
              </a:rPr>
              <a:t>mul</a:t>
            </a: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444" name="Google Shape;444;p53"/>
          <p:cNvCxnSpPr>
            <a:stCxn id="443" idx="0"/>
          </p:cNvCxnSpPr>
          <p:nvPr/>
        </p:nvCxnSpPr>
        <p:spPr>
          <a:xfrm rot="10800000" flipH="1">
            <a:off x="5269661" y="3360733"/>
            <a:ext cx="552300" cy="299100"/>
          </a:xfrm>
          <a:prstGeom prst="straightConnector1">
            <a:avLst/>
          </a:prstGeom>
          <a:noFill/>
          <a:ln w="9525" cap="flat" cmpd="sng">
            <a:solidFill>
              <a:srgbClr val="7A5FE7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445" name="Google Shape;445;p53"/>
          <p:cNvCxnSpPr/>
          <p:nvPr/>
        </p:nvCxnSpPr>
        <p:spPr>
          <a:xfrm>
            <a:off x="6113823" y="3359475"/>
            <a:ext cx="1239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46" name="Google Shape;446;p53"/>
          <p:cNvCxnSpPr>
            <a:stCxn id="447" idx="0"/>
          </p:cNvCxnSpPr>
          <p:nvPr/>
        </p:nvCxnSpPr>
        <p:spPr>
          <a:xfrm rot="10800000" flipH="1">
            <a:off x="6009250" y="3363737"/>
            <a:ext cx="171000" cy="29610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447" name="Google Shape;447;p53"/>
          <p:cNvSpPr txBox="1"/>
          <p:nvPr/>
        </p:nvSpPr>
        <p:spPr>
          <a:xfrm>
            <a:off x="5699050" y="3659837"/>
            <a:ext cx="620400" cy="4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 Mono"/>
                <a:ea typeface="Roboto Mono"/>
                <a:cs typeface="Roboto Mono"/>
                <a:sym typeface="Roboto Mono"/>
              </a:rPr>
              <a:t>3</a:t>
            </a: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448" name="Google Shape;448;p53"/>
          <p:cNvCxnSpPr/>
          <p:nvPr/>
        </p:nvCxnSpPr>
        <p:spPr>
          <a:xfrm>
            <a:off x="6492361" y="3359475"/>
            <a:ext cx="1239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49" name="Google Shape;449;p53"/>
          <p:cNvCxnSpPr>
            <a:stCxn id="450" idx="0"/>
          </p:cNvCxnSpPr>
          <p:nvPr/>
        </p:nvCxnSpPr>
        <p:spPr>
          <a:xfrm rot="10800000">
            <a:off x="6555801" y="3360137"/>
            <a:ext cx="0" cy="29970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450" name="Google Shape;450;p53"/>
          <p:cNvSpPr txBox="1"/>
          <p:nvPr/>
        </p:nvSpPr>
        <p:spPr>
          <a:xfrm>
            <a:off x="6245601" y="3659837"/>
            <a:ext cx="620400" cy="4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 Mono"/>
                <a:ea typeface="Roboto Mono"/>
                <a:cs typeface="Roboto Mono"/>
                <a:sym typeface="Roboto Mono"/>
              </a:rPr>
              <a:t>5</a:t>
            </a: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451" name="Google Shape;451;p53"/>
          <p:cNvSpPr/>
          <p:nvPr/>
        </p:nvSpPr>
        <p:spPr>
          <a:xfrm>
            <a:off x="2371025" y="1614773"/>
            <a:ext cx="3978900" cy="299100"/>
          </a:xfrm>
          <a:prstGeom prst="roundRect">
            <a:avLst>
              <a:gd name="adj" fmla="val 50000"/>
            </a:avLst>
          </a:prstGeom>
          <a:solidFill>
            <a:srgbClr val="0097A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Mono"/>
                <a:ea typeface="Roboto Mono"/>
                <a:cs typeface="Roboto Mono"/>
                <a:sym typeface="Roboto Mono"/>
              </a:rPr>
              <a:t>45</a:t>
            </a: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452" name="Google Shape;452;p53"/>
          <p:cNvSpPr/>
          <p:nvPr/>
        </p:nvSpPr>
        <p:spPr>
          <a:xfrm>
            <a:off x="6072725" y="4633525"/>
            <a:ext cx="2063100" cy="445200"/>
          </a:xfrm>
          <a:prstGeom prst="roundRect">
            <a:avLst>
              <a:gd name="adj" fmla="val 50000"/>
            </a:avLst>
          </a:prstGeom>
          <a:solidFill>
            <a:srgbClr val="7890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rPr>
              <a:t>Expression Tree</a:t>
            </a: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Values</a:t>
            </a:r>
            <a:endParaRPr/>
          </a:p>
        </p:txBody>
      </p:sp>
      <p:sp>
        <p:nvSpPr>
          <p:cNvPr id="169" name="Google Shape;169;p3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141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Programs manipulate </a:t>
            </a:r>
            <a:r>
              <a:rPr lang="en" sz="2200">
                <a:solidFill>
                  <a:srgbClr val="4A86E8"/>
                </a:solidFill>
              </a:rPr>
              <a:t>values</a:t>
            </a:r>
            <a:endParaRPr sz="2200">
              <a:solidFill>
                <a:srgbClr val="4A86E8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200"/>
              <a:t>Values represent different </a:t>
            </a:r>
            <a:r>
              <a:rPr lang="en" sz="2200">
                <a:solidFill>
                  <a:srgbClr val="4A86E8"/>
                </a:solidFill>
              </a:rPr>
              <a:t>types </a:t>
            </a:r>
            <a:r>
              <a:rPr lang="en" sz="2200"/>
              <a:t>of data</a:t>
            </a:r>
            <a:endParaRPr sz="22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2200"/>
          </a:p>
        </p:txBody>
      </p:sp>
      <p:sp>
        <p:nvSpPr>
          <p:cNvPr id="170" name="Google Shape;170;p33"/>
          <p:cNvSpPr txBox="1">
            <a:spLocks noGrp="1"/>
          </p:cNvSpPr>
          <p:nvPr>
            <p:ph type="body" idx="1"/>
          </p:nvPr>
        </p:nvSpPr>
        <p:spPr>
          <a:xfrm>
            <a:off x="311700" y="4013325"/>
            <a:ext cx="3410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200" b="1">
                <a:solidFill>
                  <a:schemeClr val="dk1"/>
                </a:solidFill>
              </a:rPr>
              <a:t>Floats:</a:t>
            </a:r>
            <a:endParaRPr sz="2200" b="1">
              <a:solidFill>
                <a:schemeClr val="dk1"/>
              </a:solidFill>
            </a:endParaRPr>
          </a:p>
        </p:txBody>
      </p:sp>
      <p:sp>
        <p:nvSpPr>
          <p:cNvPr id="171" name="Google Shape;171;p33"/>
          <p:cNvSpPr txBox="1">
            <a:spLocks noGrp="1"/>
          </p:cNvSpPr>
          <p:nvPr>
            <p:ph type="body" idx="1"/>
          </p:nvPr>
        </p:nvSpPr>
        <p:spPr>
          <a:xfrm>
            <a:off x="311700" y="2824300"/>
            <a:ext cx="3410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200" b="1">
                <a:solidFill>
                  <a:schemeClr val="dk1"/>
                </a:solidFill>
              </a:rPr>
              <a:t>Integers:</a:t>
            </a:r>
            <a:endParaRPr sz="2200" b="1">
              <a:solidFill>
                <a:schemeClr val="dk1"/>
              </a:solidFill>
            </a:endParaRPr>
          </a:p>
        </p:txBody>
      </p:sp>
      <p:sp>
        <p:nvSpPr>
          <p:cNvPr id="172" name="Google Shape;172;p33"/>
          <p:cNvSpPr txBox="1">
            <a:spLocks noGrp="1"/>
          </p:cNvSpPr>
          <p:nvPr>
            <p:ph type="body" idx="1"/>
          </p:nvPr>
        </p:nvSpPr>
        <p:spPr>
          <a:xfrm>
            <a:off x="4572000" y="2824300"/>
            <a:ext cx="1253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200" b="1">
                <a:solidFill>
                  <a:schemeClr val="dk1"/>
                </a:solidFill>
              </a:rPr>
              <a:t>Strings:</a:t>
            </a:r>
            <a:endParaRPr sz="2200" b="1">
              <a:solidFill>
                <a:schemeClr val="dk1"/>
              </a:solidFill>
            </a:endParaRPr>
          </a:p>
        </p:txBody>
      </p:sp>
      <p:sp>
        <p:nvSpPr>
          <p:cNvPr id="173" name="Google Shape;173;p33"/>
          <p:cNvSpPr txBox="1">
            <a:spLocks noGrp="1"/>
          </p:cNvSpPr>
          <p:nvPr>
            <p:ph type="body" idx="1"/>
          </p:nvPr>
        </p:nvSpPr>
        <p:spPr>
          <a:xfrm>
            <a:off x="4572000" y="4013325"/>
            <a:ext cx="1544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200" b="1">
                <a:solidFill>
                  <a:schemeClr val="dk1"/>
                </a:solidFill>
              </a:rPr>
              <a:t>Booleans:</a:t>
            </a:r>
            <a:endParaRPr sz="2200" b="1">
              <a:solidFill>
                <a:schemeClr val="dk1"/>
              </a:solidFill>
            </a:endParaRPr>
          </a:p>
        </p:txBody>
      </p:sp>
      <p:sp>
        <p:nvSpPr>
          <p:cNvPr id="174" name="Google Shape;174;p33"/>
          <p:cNvSpPr txBox="1"/>
          <p:nvPr/>
        </p:nvSpPr>
        <p:spPr>
          <a:xfrm>
            <a:off x="1842600" y="2824300"/>
            <a:ext cx="3483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latin typeface="Roboto Mono"/>
                <a:ea typeface="Roboto Mono"/>
                <a:cs typeface="Roboto Mono"/>
                <a:sym typeface="Roboto Mono"/>
              </a:rPr>
              <a:t>2</a:t>
            </a:r>
            <a:endParaRPr sz="22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75" name="Google Shape;175;p33"/>
          <p:cNvSpPr txBox="1"/>
          <p:nvPr/>
        </p:nvSpPr>
        <p:spPr>
          <a:xfrm>
            <a:off x="2348350" y="2824300"/>
            <a:ext cx="557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latin typeface="Roboto Mono"/>
                <a:ea typeface="Roboto Mono"/>
                <a:cs typeface="Roboto Mono"/>
                <a:sym typeface="Roboto Mono"/>
              </a:rPr>
              <a:t>44</a:t>
            </a:r>
            <a:endParaRPr sz="22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76" name="Google Shape;176;p33"/>
          <p:cNvSpPr txBox="1"/>
          <p:nvPr/>
        </p:nvSpPr>
        <p:spPr>
          <a:xfrm>
            <a:off x="3015550" y="2824300"/>
            <a:ext cx="557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latin typeface="Roboto Mono"/>
                <a:ea typeface="Roboto Mono"/>
                <a:cs typeface="Roboto Mono"/>
                <a:sym typeface="Roboto Mono"/>
              </a:rPr>
              <a:t>-3</a:t>
            </a:r>
            <a:endParaRPr sz="22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77" name="Google Shape;177;p33"/>
          <p:cNvSpPr txBox="1"/>
          <p:nvPr/>
        </p:nvSpPr>
        <p:spPr>
          <a:xfrm>
            <a:off x="1536425" y="4013325"/>
            <a:ext cx="1891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latin typeface="Roboto Mono"/>
                <a:ea typeface="Roboto Mono"/>
                <a:cs typeface="Roboto Mono"/>
                <a:sym typeface="Roboto Mono"/>
              </a:rPr>
              <a:t>3.14</a:t>
            </a:r>
            <a:endParaRPr sz="22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78" name="Google Shape;178;p33"/>
          <p:cNvSpPr txBox="1"/>
          <p:nvPr/>
        </p:nvSpPr>
        <p:spPr>
          <a:xfrm>
            <a:off x="2514250" y="4013325"/>
            <a:ext cx="1891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latin typeface="Roboto Mono"/>
                <a:ea typeface="Roboto Mono"/>
                <a:cs typeface="Roboto Mono"/>
                <a:sym typeface="Roboto Mono"/>
              </a:rPr>
              <a:t>4.5</a:t>
            </a:r>
            <a:endParaRPr sz="22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79" name="Google Shape;179;p33"/>
          <p:cNvSpPr txBox="1"/>
          <p:nvPr/>
        </p:nvSpPr>
        <p:spPr>
          <a:xfrm>
            <a:off x="3281125" y="4013325"/>
            <a:ext cx="1891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latin typeface="Roboto Mono"/>
                <a:ea typeface="Roboto Mono"/>
                <a:cs typeface="Roboto Mono"/>
                <a:sym typeface="Roboto Mono"/>
              </a:rPr>
              <a:t>-2.0</a:t>
            </a:r>
            <a:endParaRPr sz="22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80" name="Google Shape;180;p33"/>
          <p:cNvSpPr txBox="1"/>
          <p:nvPr/>
        </p:nvSpPr>
        <p:spPr>
          <a:xfrm>
            <a:off x="7340325" y="2845825"/>
            <a:ext cx="1685700" cy="115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latin typeface="Roboto Mono"/>
                <a:ea typeface="Roboto Mono"/>
                <a:cs typeface="Roboto Mono"/>
                <a:sym typeface="Roboto Mono"/>
              </a:rPr>
              <a:t>“cs61a”</a:t>
            </a:r>
            <a:endParaRPr sz="22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81" name="Google Shape;181;p33"/>
          <p:cNvSpPr txBox="1"/>
          <p:nvPr/>
        </p:nvSpPr>
        <p:spPr>
          <a:xfrm>
            <a:off x="5825450" y="2845825"/>
            <a:ext cx="1685700" cy="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dirty="0">
                <a:latin typeface="Roboto Mono"/>
                <a:ea typeface="Roboto Mono"/>
                <a:cs typeface="Roboto Mono"/>
                <a:sym typeface="Roboto Mono"/>
              </a:rPr>
              <a:t>“hello!”</a:t>
            </a:r>
            <a:endParaRPr sz="2200" dirty="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82" name="Google Shape;182;p33"/>
          <p:cNvSpPr txBox="1"/>
          <p:nvPr/>
        </p:nvSpPr>
        <p:spPr>
          <a:xfrm>
            <a:off x="7511150" y="4013325"/>
            <a:ext cx="16857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latin typeface="Roboto Mono"/>
                <a:ea typeface="Roboto Mono"/>
                <a:cs typeface="Roboto Mono"/>
                <a:sym typeface="Roboto Mono"/>
              </a:rPr>
              <a:t>False</a:t>
            </a:r>
            <a:endParaRPr sz="22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83" name="Google Shape;183;p33"/>
          <p:cNvSpPr txBox="1"/>
          <p:nvPr/>
        </p:nvSpPr>
        <p:spPr>
          <a:xfrm>
            <a:off x="6282650" y="4013325"/>
            <a:ext cx="16857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latin typeface="Roboto Mono"/>
                <a:ea typeface="Roboto Mono"/>
                <a:cs typeface="Roboto Mono"/>
                <a:sym typeface="Roboto Mono"/>
              </a:rPr>
              <a:t>True</a:t>
            </a:r>
            <a:endParaRPr sz="220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Expressions &amp; Values</a:t>
            </a:r>
            <a:endParaRPr/>
          </a:p>
        </p:txBody>
      </p:sp>
      <p:sp>
        <p:nvSpPr>
          <p:cNvPr id="189" name="Google Shape;189;p34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6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Expressions </a:t>
            </a:r>
            <a:r>
              <a:rPr lang="en" sz="2200">
                <a:solidFill>
                  <a:srgbClr val="4A86E8"/>
                </a:solidFill>
              </a:rPr>
              <a:t>evaluate</a:t>
            </a:r>
            <a:r>
              <a:rPr lang="en" sz="2200"/>
              <a:t> to values in one or more steps</a:t>
            </a:r>
            <a:endParaRPr sz="22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2200"/>
          </a:p>
        </p:txBody>
      </p:sp>
      <p:sp>
        <p:nvSpPr>
          <p:cNvPr id="190" name="Google Shape;190;p34"/>
          <p:cNvSpPr txBox="1"/>
          <p:nvPr/>
        </p:nvSpPr>
        <p:spPr>
          <a:xfrm>
            <a:off x="923675" y="2734575"/>
            <a:ext cx="18906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‘hello!’</a:t>
            </a:r>
            <a:endParaRPr sz="2400"/>
          </a:p>
        </p:txBody>
      </p:sp>
      <p:cxnSp>
        <p:nvCxnSpPr>
          <p:cNvPr id="191" name="Google Shape;191;p34"/>
          <p:cNvCxnSpPr/>
          <p:nvPr/>
        </p:nvCxnSpPr>
        <p:spPr>
          <a:xfrm>
            <a:off x="2619125" y="3043125"/>
            <a:ext cx="37257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92" name="Google Shape;192;p34"/>
          <p:cNvSpPr txBox="1"/>
          <p:nvPr/>
        </p:nvSpPr>
        <p:spPr>
          <a:xfrm>
            <a:off x="1167200" y="3420375"/>
            <a:ext cx="14040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7 / 2</a:t>
            </a:r>
            <a:endParaRPr sz="2400"/>
          </a:p>
        </p:txBody>
      </p:sp>
      <p:cxnSp>
        <p:nvCxnSpPr>
          <p:cNvPr id="193" name="Google Shape;193;p34"/>
          <p:cNvCxnSpPr/>
          <p:nvPr/>
        </p:nvCxnSpPr>
        <p:spPr>
          <a:xfrm rot="10800000" flipH="1">
            <a:off x="2466725" y="3715725"/>
            <a:ext cx="3869100" cy="132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94" name="Google Shape;194;p34"/>
          <p:cNvSpPr txBox="1"/>
          <p:nvPr/>
        </p:nvSpPr>
        <p:spPr>
          <a:xfrm>
            <a:off x="6682025" y="3420375"/>
            <a:ext cx="10425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3.5</a:t>
            </a:r>
            <a:endParaRPr sz="2400"/>
          </a:p>
        </p:txBody>
      </p:sp>
      <p:sp>
        <p:nvSpPr>
          <p:cNvPr id="195" name="Google Shape;195;p34"/>
          <p:cNvSpPr txBox="1"/>
          <p:nvPr/>
        </p:nvSpPr>
        <p:spPr>
          <a:xfrm>
            <a:off x="235500" y="4106175"/>
            <a:ext cx="34101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add(1, max(2, 3))</a:t>
            </a:r>
            <a:endParaRPr sz="2400"/>
          </a:p>
        </p:txBody>
      </p:sp>
      <p:cxnSp>
        <p:nvCxnSpPr>
          <p:cNvPr id="196" name="Google Shape;196;p34"/>
          <p:cNvCxnSpPr/>
          <p:nvPr/>
        </p:nvCxnSpPr>
        <p:spPr>
          <a:xfrm>
            <a:off x="3646400" y="4414725"/>
            <a:ext cx="26616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97" name="Google Shape;197;p34"/>
          <p:cNvSpPr txBox="1"/>
          <p:nvPr/>
        </p:nvSpPr>
        <p:spPr>
          <a:xfrm>
            <a:off x="6682025" y="4106175"/>
            <a:ext cx="10425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4</a:t>
            </a:r>
            <a:endParaRPr sz="2400"/>
          </a:p>
        </p:txBody>
      </p:sp>
      <p:sp>
        <p:nvSpPr>
          <p:cNvPr id="198" name="Google Shape;198;p34"/>
          <p:cNvSpPr txBox="1">
            <a:spLocks noGrp="1"/>
          </p:cNvSpPr>
          <p:nvPr>
            <p:ph type="body" idx="1"/>
          </p:nvPr>
        </p:nvSpPr>
        <p:spPr>
          <a:xfrm>
            <a:off x="770450" y="2129675"/>
            <a:ext cx="3410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200" b="1">
                <a:solidFill>
                  <a:schemeClr val="dk1"/>
                </a:solidFill>
              </a:rPr>
              <a:t>Expression:</a:t>
            </a:r>
            <a:endParaRPr sz="2200" b="1">
              <a:solidFill>
                <a:schemeClr val="dk1"/>
              </a:solidFill>
            </a:endParaRPr>
          </a:p>
        </p:txBody>
      </p:sp>
      <p:sp>
        <p:nvSpPr>
          <p:cNvPr id="199" name="Google Shape;199;p34"/>
          <p:cNvSpPr txBox="1"/>
          <p:nvPr/>
        </p:nvSpPr>
        <p:spPr>
          <a:xfrm>
            <a:off x="6562475" y="2734575"/>
            <a:ext cx="18906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‘hello!’</a:t>
            </a:r>
            <a:endParaRPr sz="2400"/>
          </a:p>
        </p:txBody>
      </p:sp>
      <p:sp>
        <p:nvSpPr>
          <p:cNvPr id="200" name="Google Shape;200;p34"/>
          <p:cNvSpPr txBox="1">
            <a:spLocks noGrp="1"/>
          </p:cNvSpPr>
          <p:nvPr>
            <p:ph type="body" idx="1"/>
          </p:nvPr>
        </p:nvSpPr>
        <p:spPr>
          <a:xfrm>
            <a:off x="6682025" y="2129675"/>
            <a:ext cx="3410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200" b="1">
                <a:solidFill>
                  <a:schemeClr val="dk1"/>
                </a:solidFill>
              </a:rPr>
              <a:t>Value:</a:t>
            </a:r>
            <a:endParaRPr sz="2200" b="1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A86E8"/>
                </a:solidFill>
              </a:rPr>
              <a:t>Names</a:t>
            </a:r>
            <a:endParaRPr>
              <a:solidFill>
                <a:srgbClr val="4A86E8"/>
              </a:solidFill>
            </a:endParaRPr>
          </a:p>
        </p:txBody>
      </p:sp>
      <p:sp>
        <p:nvSpPr>
          <p:cNvPr id="206" name="Google Shape;206;p35"/>
          <p:cNvSpPr txBox="1">
            <a:spLocks noGrp="1"/>
          </p:cNvSpPr>
          <p:nvPr>
            <p:ph type="body" idx="1"/>
          </p:nvPr>
        </p:nvSpPr>
        <p:spPr>
          <a:xfrm>
            <a:off x="311700" y="1152431"/>
            <a:ext cx="4149600" cy="87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Values can be assigned to </a:t>
            </a:r>
            <a:r>
              <a:rPr lang="en" sz="2000" b="1">
                <a:solidFill>
                  <a:srgbClr val="4A86E8"/>
                </a:solidFill>
              </a:rPr>
              <a:t>names</a:t>
            </a:r>
            <a:r>
              <a:rPr lang="en" sz="2000">
                <a:solidFill>
                  <a:srgbClr val="4A86E8"/>
                </a:solidFill>
              </a:rPr>
              <a:t> </a:t>
            </a:r>
            <a:r>
              <a:rPr lang="en" sz="2000">
                <a:solidFill>
                  <a:schemeClr val="dk1"/>
                </a:solidFill>
              </a:rPr>
              <a:t>to make referring to them easier.</a:t>
            </a:r>
            <a:endParaRPr sz="20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000">
                <a:solidFill>
                  <a:schemeClr val="dk1"/>
                </a:solidFill>
              </a:rPr>
              <a:t>A name can only be bound to a single value.</a:t>
            </a:r>
            <a:endParaRPr sz="2000">
              <a:solidFill>
                <a:schemeClr val="dk1"/>
              </a:solidFill>
            </a:endParaRPr>
          </a:p>
        </p:txBody>
      </p:sp>
      <p:sp>
        <p:nvSpPr>
          <p:cNvPr id="207" name="Google Shape;207;p35"/>
          <p:cNvSpPr/>
          <p:nvPr/>
        </p:nvSpPr>
        <p:spPr>
          <a:xfrm>
            <a:off x="7460600" y="570875"/>
            <a:ext cx="987600" cy="321000"/>
          </a:xfrm>
          <a:prstGeom prst="roundRect">
            <a:avLst>
              <a:gd name="adj" fmla="val 50000"/>
            </a:avLst>
          </a:prstGeom>
          <a:solidFill>
            <a:srgbClr val="0371C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Demo</a:t>
            </a:r>
            <a:endParaRPr sz="16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08" name="Google Shape;208;p35"/>
          <p:cNvSpPr txBox="1">
            <a:spLocks noGrp="1"/>
          </p:cNvSpPr>
          <p:nvPr>
            <p:ph type="body" idx="1"/>
          </p:nvPr>
        </p:nvSpPr>
        <p:spPr>
          <a:xfrm>
            <a:off x="311700" y="2752629"/>
            <a:ext cx="8520600" cy="47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000"/>
              <a:t>One way to introduce a new name in a program is with an </a:t>
            </a:r>
            <a:r>
              <a:rPr lang="en" sz="2000" b="1">
                <a:solidFill>
                  <a:srgbClr val="4A86E8"/>
                </a:solidFill>
              </a:rPr>
              <a:t>assignment statement</a:t>
            </a:r>
            <a:r>
              <a:rPr lang="en" sz="2000"/>
              <a:t>.</a:t>
            </a:r>
            <a:endParaRPr sz="2000"/>
          </a:p>
        </p:txBody>
      </p:sp>
      <p:sp>
        <p:nvSpPr>
          <p:cNvPr id="209" name="Google Shape;209;p35"/>
          <p:cNvSpPr txBox="1"/>
          <p:nvPr/>
        </p:nvSpPr>
        <p:spPr>
          <a:xfrm>
            <a:off x="2492150" y="3477994"/>
            <a:ext cx="4149600" cy="4761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latin typeface="Roboto Mono"/>
                <a:ea typeface="Roboto Mono"/>
                <a:cs typeface="Roboto Mono"/>
                <a:sym typeface="Roboto Mono"/>
              </a:rPr>
              <a:t>x </a:t>
            </a:r>
            <a:r>
              <a:rPr lang="en" sz="2200" b="1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en" sz="22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2200">
                <a:solidFill>
                  <a:srgbClr val="6AA84F"/>
                </a:solidFill>
                <a:latin typeface="Roboto Mono"/>
                <a:ea typeface="Roboto Mono"/>
                <a:cs typeface="Roboto Mono"/>
                <a:sym typeface="Roboto Mono"/>
              </a:rPr>
              <a:t>1</a:t>
            </a:r>
            <a:r>
              <a:rPr lang="en" sz="2200">
                <a:latin typeface="Roboto Mono"/>
                <a:ea typeface="Roboto Mono"/>
                <a:cs typeface="Roboto Mono"/>
                <a:sym typeface="Roboto Mono"/>
              </a:rPr>
              <a:t> + </a:t>
            </a:r>
            <a:r>
              <a:rPr lang="en" sz="2200">
                <a:solidFill>
                  <a:srgbClr val="6AA84F"/>
                </a:solidFill>
                <a:latin typeface="Roboto Mono"/>
                <a:ea typeface="Roboto Mono"/>
                <a:cs typeface="Roboto Mono"/>
                <a:sym typeface="Roboto Mono"/>
              </a:rPr>
              <a:t>2</a:t>
            </a:r>
            <a:r>
              <a:rPr lang="en" sz="2200">
                <a:latin typeface="Roboto Mono"/>
                <a:ea typeface="Roboto Mono"/>
                <a:cs typeface="Roboto Mono"/>
                <a:sym typeface="Roboto Mono"/>
              </a:rPr>
              <a:t> * </a:t>
            </a:r>
            <a:r>
              <a:rPr lang="en" sz="2200">
                <a:solidFill>
                  <a:srgbClr val="6AA84F"/>
                </a:solidFill>
                <a:latin typeface="Roboto Mono"/>
                <a:ea typeface="Roboto Mono"/>
                <a:cs typeface="Roboto Mono"/>
                <a:sym typeface="Roboto Mono"/>
              </a:rPr>
              <a:t>3 </a:t>
            </a:r>
            <a:r>
              <a:rPr lang="en" sz="2200">
                <a:latin typeface="Roboto Mono"/>
                <a:ea typeface="Roboto Mono"/>
                <a:cs typeface="Roboto Mono"/>
                <a:sym typeface="Roboto Mono"/>
              </a:rPr>
              <a:t>- </a:t>
            </a:r>
            <a:r>
              <a:rPr lang="en" sz="2200">
                <a:solidFill>
                  <a:srgbClr val="6AA84F"/>
                </a:solidFill>
                <a:latin typeface="Roboto Mono"/>
                <a:ea typeface="Roboto Mono"/>
                <a:cs typeface="Roboto Mono"/>
                <a:sym typeface="Roboto Mono"/>
              </a:rPr>
              <a:t>4</a:t>
            </a:r>
            <a:r>
              <a:rPr lang="en" sz="2200">
                <a:latin typeface="Roboto Mono"/>
                <a:ea typeface="Roboto Mono"/>
                <a:cs typeface="Roboto Mono"/>
                <a:sym typeface="Roboto Mono"/>
              </a:rPr>
              <a:t> // </a:t>
            </a:r>
            <a:r>
              <a:rPr lang="en" sz="2200">
                <a:solidFill>
                  <a:srgbClr val="6AA84F"/>
                </a:solidFill>
                <a:latin typeface="Roboto Mono"/>
                <a:ea typeface="Roboto Mono"/>
                <a:cs typeface="Roboto Mono"/>
                <a:sym typeface="Roboto Mono"/>
              </a:rPr>
              <a:t>5</a:t>
            </a:r>
            <a:endParaRPr sz="2200">
              <a:latin typeface="Roboto Mono"/>
              <a:ea typeface="Roboto Mono"/>
              <a:cs typeface="Roboto Mono"/>
              <a:sym typeface="Roboto Mono"/>
            </a:endParaRPr>
          </a:p>
        </p:txBody>
      </p:sp>
      <p:grpSp>
        <p:nvGrpSpPr>
          <p:cNvPr id="210" name="Google Shape;210;p35"/>
          <p:cNvGrpSpPr/>
          <p:nvPr/>
        </p:nvGrpSpPr>
        <p:grpSpPr>
          <a:xfrm>
            <a:off x="2279350" y="3896884"/>
            <a:ext cx="987600" cy="341929"/>
            <a:chOff x="2279350" y="5195845"/>
            <a:chExt cx="987600" cy="455905"/>
          </a:xfrm>
        </p:grpSpPr>
        <p:sp>
          <p:nvSpPr>
            <p:cNvPr id="211" name="Google Shape;211;p35"/>
            <p:cNvSpPr txBox="1"/>
            <p:nvPr/>
          </p:nvSpPr>
          <p:spPr>
            <a:xfrm>
              <a:off x="2279350" y="5254550"/>
              <a:ext cx="987600" cy="39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None/>
              </a:pPr>
              <a:r>
                <a:rPr lang="en" sz="2000">
                  <a:solidFill>
                    <a:srgbClr val="674EA7"/>
                  </a:solidFill>
                  <a:latin typeface="Roboto"/>
                  <a:ea typeface="Roboto"/>
                  <a:cs typeface="Roboto"/>
                  <a:sym typeface="Roboto"/>
                </a:rPr>
                <a:t>Name</a:t>
              </a:r>
              <a:endParaRPr sz="2000">
                <a:solidFill>
                  <a:srgbClr val="674EA7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212" name="Google Shape;212;p35"/>
            <p:cNvCxnSpPr/>
            <p:nvPr/>
          </p:nvCxnSpPr>
          <p:spPr>
            <a:xfrm>
              <a:off x="2544550" y="5195845"/>
              <a:ext cx="470100" cy="0"/>
            </a:xfrm>
            <a:prstGeom prst="straightConnector1">
              <a:avLst/>
            </a:prstGeom>
            <a:noFill/>
            <a:ln w="28575" cap="flat" cmpd="sng">
              <a:solidFill>
                <a:srgbClr val="674EA7"/>
              </a:solidFill>
              <a:prstDash val="solid"/>
              <a:round/>
              <a:headEnd type="oval" w="med" len="med"/>
              <a:tailEnd type="oval" w="med" len="med"/>
            </a:ln>
          </p:spPr>
        </p:cxnSp>
      </p:grpSp>
      <p:grpSp>
        <p:nvGrpSpPr>
          <p:cNvPr id="213" name="Google Shape;213;p35"/>
          <p:cNvGrpSpPr/>
          <p:nvPr/>
        </p:nvGrpSpPr>
        <p:grpSpPr>
          <a:xfrm>
            <a:off x="3446500" y="3896884"/>
            <a:ext cx="3061500" cy="341929"/>
            <a:chOff x="3446500" y="5195845"/>
            <a:chExt cx="3061500" cy="455905"/>
          </a:xfrm>
        </p:grpSpPr>
        <p:sp>
          <p:nvSpPr>
            <p:cNvPr id="214" name="Google Shape;214;p35"/>
            <p:cNvSpPr txBox="1"/>
            <p:nvPr/>
          </p:nvSpPr>
          <p:spPr>
            <a:xfrm>
              <a:off x="3446500" y="5254550"/>
              <a:ext cx="3061500" cy="39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None/>
              </a:pPr>
              <a:r>
                <a:rPr lang="en" sz="2000">
                  <a:solidFill>
                    <a:srgbClr val="E69138"/>
                  </a:solidFill>
                  <a:latin typeface="Roboto"/>
                  <a:ea typeface="Roboto"/>
                  <a:cs typeface="Roboto"/>
                  <a:sym typeface="Roboto"/>
                </a:rPr>
                <a:t>Expression</a:t>
              </a:r>
              <a:endParaRPr sz="2000">
                <a:solidFill>
                  <a:srgbClr val="E69138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215" name="Google Shape;215;p35"/>
            <p:cNvCxnSpPr/>
            <p:nvPr/>
          </p:nvCxnSpPr>
          <p:spPr>
            <a:xfrm>
              <a:off x="3458950" y="5195845"/>
              <a:ext cx="2952600" cy="0"/>
            </a:xfrm>
            <a:prstGeom prst="straightConnector1">
              <a:avLst/>
            </a:prstGeom>
            <a:noFill/>
            <a:ln w="28575" cap="flat" cmpd="sng">
              <a:solidFill>
                <a:srgbClr val="E69138"/>
              </a:solidFill>
              <a:prstDash val="solid"/>
              <a:round/>
              <a:headEnd type="oval" w="med" len="med"/>
              <a:tailEnd type="oval" w="med" len="med"/>
            </a:ln>
          </p:spPr>
        </p:cxnSp>
      </p:grpSp>
      <p:sp>
        <p:nvSpPr>
          <p:cNvPr id="216" name="Google Shape;216;p35"/>
          <p:cNvSpPr/>
          <p:nvPr/>
        </p:nvSpPr>
        <p:spPr>
          <a:xfrm>
            <a:off x="5522088" y="1533786"/>
            <a:ext cx="1742700" cy="934500"/>
          </a:xfrm>
          <a:prstGeom prst="cube">
            <a:avLst>
              <a:gd name="adj" fmla="val 25000"/>
            </a:avLst>
          </a:prstGeom>
          <a:solidFill>
            <a:srgbClr val="EEEEEE"/>
          </a:solidFill>
          <a:ln w="19050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7" name="Google Shape;217;p35"/>
          <p:cNvGrpSpPr/>
          <p:nvPr/>
        </p:nvGrpSpPr>
        <p:grpSpPr>
          <a:xfrm>
            <a:off x="5519398" y="1075163"/>
            <a:ext cx="2386502" cy="1388864"/>
            <a:chOff x="5519398" y="1433550"/>
            <a:chExt cx="2386502" cy="1851819"/>
          </a:xfrm>
        </p:grpSpPr>
        <p:sp>
          <p:nvSpPr>
            <p:cNvPr id="218" name="Google Shape;218;p35"/>
            <p:cNvSpPr/>
            <p:nvPr/>
          </p:nvSpPr>
          <p:spPr>
            <a:xfrm>
              <a:off x="6195562" y="1486459"/>
              <a:ext cx="1010700" cy="1246200"/>
            </a:xfrm>
            <a:prstGeom prst="bentArrow">
              <a:avLst>
                <a:gd name="adj1" fmla="val 25000"/>
                <a:gd name="adj2" fmla="val 25000"/>
                <a:gd name="adj3" fmla="val 25000"/>
                <a:gd name="adj4" fmla="val 43750"/>
              </a:avLst>
            </a:prstGeom>
            <a:solidFill>
              <a:srgbClr val="FFFFFF"/>
            </a:solidFill>
            <a:ln w="19050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35"/>
            <p:cNvSpPr/>
            <p:nvPr/>
          </p:nvSpPr>
          <p:spPr>
            <a:xfrm>
              <a:off x="5519398" y="2352969"/>
              <a:ext cx="1443300" cy="932400"/>
            </a:xfrm>
            <a:prstGeom prst="rect">
              <a:avLst/>
            </a:prstGeom>
            <a:solidFill>
              <a:srgbClr val="EEEEEE"/>
            </a:solidFill>
            <a:ln w="19050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35"/>
            <p:cNvSpPr txBox="1"/>
            <p:nvPr/>
          </p:nvSpPr>
          <p:spPr>
            <a:xfrm>
              <a:off x="7256100" y="1433550"/>
              <a:ext cx="649800" cy="63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latin typeface="Roboto Mono"/>
                  <a:ea typeface="Roboto Mono"/>
                  <a:cs typeface="Roboto Mono"/>
                  <a:sym typeface="Roboto Mono"/>
                </a:rPr>
                <a:t>7</a:t>
              </a:r>
              <a:endParaRPr sz="3000"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</p:grpSp>
      <p:sp>
        <p:nvSpPr>
          <p:cNvPr id="221" name="Google Shape;221;p35"/>
          <p:cNvSpPr txBox="1"/>
          <p:nvPr/>
        </p:nvSpPr>
        <p:spPr>
          <a:xfrm>
            <a:off x="6008913" y="1888787"/>
            <a:ext cx="464100" cy="4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Roboto Mono"/>
                <a:ea typeface="Roboto Mono"/>
                <a:cs typeface="Roboto Mono"/>
                <a:sym typeface="Roboto Mono"/>
              </a:rPr>
              <a:t>x</a:t>
            </a:r>
            <a:endParaRPr sz="30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22" name="Google Shape;222;p35"/>
          <p:cNvSpPr txBox="1">
            <a:spLocks noGrp="1"/>
          </p:cNvSpPr>
          <p:nvPr>
            <p:ph type="body" idx="1"/>
          </p:nvPr>
        </p:nvSpPr>
        <p:spPr>
          <a:xfrm>
            <a:off x="311700" y="4429029"/>
            <a:ext cx="8520600" cy="47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000" b="1">
                <a:solidFill>
                  <a:srgbClr val="4A86E8"/>
                </a:solidFill>
              </a:rPr>
              <a:t>Statements </a:t>
            </a:r>
            <a:r>
              <a:rPr lang="en" sz="2000"/>
              <a:t>affect the program, but do not evaluate to values.</a:t>
            </a:r>
            <a:endParaRPr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"/>
                                        <p:tgtEl>
                                          <p:spTgt spid="2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A86E8"/>
                </a:solidFill>
              </a:rPr>
              <a:t>Check Your Understanding</a:t>
            </a:r>
            <a:endParaRPr>
              <a:solidFill>
                <a:srgbClr val="4A86E8"/>
              </a:solidFill>
            </a:endParaRPr>
          </a:p>
        </p:txBody>
      </p:sp>
      <p:sp>
        <p:nvSpPr>
          <p:cNvPr id="228" name="Google Shape;228;p3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dirty="0">
                <a:solidFill>
                  <a:schemeClr val="accent2"/>
                </a:solidFill>
                <a:latin typeface="Roboto Mono"/>
                <a:ea typeface="Roboto Mono"/>
                <a:cs typeface="Roboto Mono"/>
                <a:sym typeface="Roboto Mono"/>
              </a:rPr>
              <a:t>&gt;&gt;&gt; f = min</a:t>
            </a:r>
            <a:endParaRPr sz="3000" dirty="0">
              <a:solidFill>
                <a:schemeClr val="accen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dirty="0">
                <a:solidFill>
                  <a:schemeClr val="accent2"/>
                </a:solidFill>
                <a:latin typeface="Roboto Mono"/>
                <a:ea typeface="Roboto Mono"/>
                <a:cs typeface="Roboto Mono"/>
                <a:sym typeface="Roboto Mono"/>
              </a:rPr>
              <a:t>&gt;&gt;&gt; f = max</a:t>
            </a:r>
            <a:endParaRPr sz="3000" dirty="0">
              <a:solidFill>
                <a:schemeClr val="accen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dirty="0">
                <a:solidFill>
                  <a:schemeClr val="accent2"/>
                </a:solidFill>
                <a:latin typeface="Roboto Mono"/>
                <a:ea typeface="Roboto Mono"/>
                <a:cs typeface="Roboto Mono"/>
                <a:sym typeface="Roboto Mono"/>
              </a:rPr>
              <a:t>&gt;&gt;&gt; g, h = min, max</a:t>
            </a:r>
            <a:endParaRPr sz="3000" dirty="0">
              <a:solidFill>
                <a:schemeClr val="accen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dirty="0">
                <a:solidFill>
                  <a:schemeClr val="accent2"/>
                </a:solidFill>
                <a:latin typeface="Roboto Mono"/>
                <a:ea typeface="Roboto Mono"/>
                <a:cs typeface="Roboto Mono"/>
                <a:sym typeface="Roboto Mono"/>
              </a:rPr>
              <a:t>&gt;&gt;&gt; max = g</a:t>
            </a:r>
            <a:endParaRPr sz="3000" dirty="0">
              <a:solidFill>
                <a:schemeClr val="accen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3000" dirty="0">
                <a:solidFill>
                  <a:schemeClr val="accent2"/>
                </a:solidFill>
                <a:latin typeface="Roboto Mono"/>
                <a:ea typeface="Roboto Mono"/>
                <a:cs typeface="Roboto Mono"/>
                <a:sym typeface="Roboto Mono"/>
              </a:rPr>
              <a:t>&gt;&gt;&gt; max(f(2, g(h(1, 5), 3)), 4)</a:t>
            </a:r>
            <a:endParaRPr sz="3000" dirty="0">
              <a:solidFill>
                <a:schemeClr val="accen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3200" dirty="0">
                <a:solidFill>
                  <a:srgbClr val="990000"/>
                </a:solidFill>
                <a:latin typeface="Roboto Mono"/>
                <a:ea typeface="Roboto Mono"/>
                <a:cs typeface="Roboto Mono"/>
                <a:sym typeface="Roboto Mono"/>
              </a:rPr>
              <a:t>???</a:t>
            </a:r>
            <a:endParaRPr sz="3200" dirty="0">
              <a:solidFill>
                <a:srgbClr val="990000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10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38363</TotalTime>
  <Words>1253</Words>
  <Application>Microsoft Office PowerPoint</Application>
  <PresentationFormat>全屏显示(16:9)</PresentationFormat>
  <Paragraphs>223</Paragraphs>
  <Slides>22</Slides>
  <Notes>22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22</vt:i4>
      </vt:variant>
    </vt:vector>
  </HeadingPairs>
  <TitlesOfParts>
    <vt:vector size="29" baseType="lpstr">
      <vt:lpstr>Roboto Mono</vt:lpstr>
      <vt:lpstr>Roboto</vt:lpstr>
      <vt:lpstr>Consolas</vt:lpstr>
      <vt:lpstr>Arial</vt:lpstr>
      <vt:lpstr>Simple Light</vt:lpstr>
      <vt:lpstr>Simple Light</vt:lpstr>
      <vt:lpstr>1_Simple Light</vt:lpstr>
      <vt:lpstr>Lecture 2 - Names &amp; Functions</vt:lpstr>
      <vt:lpstr>Program Structure</vt:lpstr>
      <vt:lpstr>Review - Evaluating Call Expressions</vt:lpstr>
      <vt:lpstr>Review - Expressions</vt:lpstr>
      <vt:lpstr>Nested Call Expression</vt:lpstr>
      <vt:lpstr>Values</vt:lpstr>
      <vt:lpstr>Expressions &amp; Values</vt:lpstr>
      <vt:lpstr>Names</vt:lpstr>
      <vt:lpstr>Check Your Understanding</vt:lpstr>
      <vt:lpstr>Visualizing Assignment</vt:lpstr>
      <vt:lpstr>PowerPoint 演示文稿</vt:lpstr>
      <vt:lpstr>Functions</vt:lpstr>
      <vt:lpstr>Functions</vt:lpstr>
      <vt:lpstr>Defining Functions</vt:lpstr>
      <vt:lpstr>Functions in Environment Diagrams</vt:lpstr>
      <vt:lpstr>Calling User-Defined Functions</vt:lpstr>
      <vt:lpstr>Calling User-Defined Functions</vt:lpstr>
      <vt:lpstr>Calling User-Defined Functions</vt:lpstr>
      <vt:lpstr>Calling User-Defined Functions</vt:lpstr>
      <vt:lpstr>Putting it all together</vt:lpstr>
      <vt:lpstr>Drawing Environment Diagrams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2 - Names &amp; Functions</dc:title>
  <dc:creator>xinyu</dc:creator>
  <cp:lastModifiedBy>新宇 冯</cp:lastModifiedBy>
  <cp:revision>14</cp:revision>
  <dcterms:modified xsi:type="dcterms:W3CDTF">2024-09-26T23:21:50Z</dcterms:modified>
</cp:coreProperties>
</file>