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96" r:id="rId1"/>
    <p:sldMasterId id="2147483697" r:id="rId2"/>
    <p:sldMasterId id="2147483698" r:id="rId3"/>
    <p:sldMasterId id="2147483699" r:id="rId4"/>
  </p:sldMasterIdLst>
  <p:notesMasterIdLst>
    <p:notesMasterId r:id="rId27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x="9144000" cy="5143500" type="screen16x9"/>
  <p:notesSz cx="6858000" cy="9144000"/>
  <p:embeddedFontLst>
    <p:embeddedFont>
      <p:font typeface="Roboto" panose="02000000000000000000" pitchFamily="2" charset="0"/>
      <p:regular r:id="rId28"/>
      <p:bold r:id="rId29"/>
      <p:italic r:id="rId30"/>
      <p:boldItalic r:id="rId31"/>
    </p:embeddedFont>
    <p:embeddedFont>
      <p:font typeface="Roboto Mono" panose="00000009000000000000" pitchFamily="49" charset="0"/>
      <p:regular r:id="rId32"/>
      <p:bold r:id="rId33"/>
      <p:italic r:id="rId34"/>
      <p:boldItalic r:id="rId3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>
    <p:restoredLeft sz="4676" autoAdjust="0"/>
    <p:restoredTop sz="81299" autoAdjust="0"/>
  </p:normalViewPr>
  <p:slideViewPr>
    <p:cSldViewPr snapToGrid="0">
      <p:cViewPr varScale="1">
        <p:scale>
          <a:sx n="116" d="100"/>
          <a:sy n="116" d="100"/>
        </p:scale>
        <p:origin x="864" y="5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font" Target="fonts/font7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font" Target="fonts/font6.fntdata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font" Target="fonts/font5.fntdata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font" Target="fonts/font1.fntdata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font" Target="fonts/font4.fntdata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font" Target="fonts/font3.fntdata"/><Relationship Id="rId35" Type="http://schemas.openxmlformats.org/officeDocument/2006/relationships/font" Target="fonts/font8.fntdata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qapMyY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4EgiDe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tinyurl.com/broken-square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xaRv3T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tutor.com/visualize.html#code=def%20square%28x%29%3A%0A%20%20%20%20return%20x%20*%20x%0A%0Adef%20sum_of_squares%28x,%20y%29%3A%0A%20%20%20%20return%20square%28x%29%20%2B%20square%28y%29%0A%20%20%20%20%0Asum_of_squares%283,%204%29&amp;cumulative=true&amp;curInstr=0&amp;heapPrimitives=nevernest&amp;mode=display&amp;origin=opt-frontend.js&amp;py=3&amp;rawInputLstJSON=%5B%5D&amp;textReferences=false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9YqDf4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5c4044e73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5c4044e73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5c4044e73f_0_5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9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5c4044e73f_0_5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Now that we have multiple frames, what if the same name ("X") exists in two different frames?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If I type "x" in my program, how does python know which "x" I am referring to?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5c4044e73f_0_3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7" name="Google Shape;307;g5c4044e73f_0_3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Link: 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https://goo.gl/qapMyY</a:t>
            </a: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5c4044e73f_0_12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g5c4044e73f_0_12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Demo: go through ED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https://goo.gl/4EgiDe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g5c4044e73f_0_5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9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Google Shape;347;g5c4044e73f_0_5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g5c4044e73f_0_7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9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" name="Google Shape;352;g5c4044e73f_0_7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g5c4044e73f_0_7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9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7" name="Google Shape;357;g5c4044e73f_0_7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g5c4044e73f_0_7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4" name="Google Shape;374;g5c4044e73f_0_7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5c4044e73f_0_7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7" name="Google Shape;397;g5c4044e73f_0_7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g5c4044e73f_0_1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4" name="Google Shape;404;g5c4044e73f_0_1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g5c4044e73f_0_8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9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9" name="Google Shape;419;g5c4044e73f_0_8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5c4044e73f_0_5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9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5c4044e73f_0_5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g5c4044e73f_0_8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9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4" name="Google Shape;424;g5c4044e73f_0_8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g5c4044e73f_0_12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4" name="Google Shape;434;g5c4044e73f_0_12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Check your understanding</a:t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g5c4044e73f_0_8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9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0" name="Google Shape;440;g5c4044e73f_0_8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5c4044e73f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5c4044e73f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Conceptual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They help you understand why programs work the way they do and allow you to definitively predict what a function will do.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Visual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When you are stuck, having a framework for visualizing functions is often more helpful than staring at lines of code.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Future Courses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If you continue taking additional CS classes, you will see them again, particularly in CS 61C (Machine Structures) and CS 164 (Programming Languages and Compilers).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5c4044e73f_0_6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g5c4044e73f_0_6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5c4044e73f_0_7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9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5c4044e73f_0_7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Try a new example! 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http://tinyurl.com/broken-square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y = 10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def broken_square(x):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	return x * y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broken_square(4)</a:t>
            </a: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5c4044e73f_0_5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9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5c4044e73f_0_5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5c4044e73f_0_4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9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5c4044e73f_0_4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Run through diagram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https://goo.gl/xaRv3T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5c4044e73f_0_1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5c4044e73f_0_1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u="sng" dirty="0">
                <a:solidFill>
                  <a:schemeClr val="hlink"/>
                </a:solidFill>
                <a:hlinkClick r:id="rId3"/>
              </a:rPr>
              <a:t>http://pythontutor.com/visualize.html#code=def%20square%28x%29%3A%0A%20%20%20%20return%20x%20*%20x%0A%0Adef%20sum_of_squares%28x,%20y%29%3A%0A%20%20%20%20return%20square%28x%29%20%2B%20square%28y%29%0A%20%20%20%20%0Asum_of_squares%283,%204%29&amp;cumulative=true&amp;curInstr=0&amp;heapPrimitives=nevernest&amp;mode=display&amp;origin=opt-frontend.js&amp;py=3&amp;rawInputLstJSON=%5B%5D&amp;textReferences=false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5c4044e73f_0_1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5c4044e73f_0_1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Run through diagram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Link: 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https://goo.gl/9YqDf4</a:t>
            </a: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0371C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Roboto"/>
              <a:buNone/>
              <a:defRPr sz="52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Roboto"/>
              <a:buNone/>
              <a:defRPr sz="2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Roboto"/>
              <a:buNone/>
              <a:defRPr sz="2800">
                <a:latin typeface="Roboto"/>
                <a:ea typeface="Roboto"/>
                <a:cs typeface="Roboto"/>
                <a:sym typeface="Roboto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Roboto"/>
              <a:buNone/>
              <a:defRPr sz="2800">
                <a:latin typeface="Roboto"/>
                <a:ea typeface="Roboto"/>
                <a:cs typeface="Roboto"/>
                <a:sym typeface="Roboto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Roboto"/>
              <a:buNone/>
              <a:defRPr sz="2800">
                <a:latin typeface="Roboto"/>
                <a:ea typeface="Roboto"/>
                <a:cs typeface="Roboto"/>
                <a:sym typeface="Roboto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Roboto"/>
              <a:buNone/>
              <a:defRPr sz="2800">
                <a:latin typeface="Roboto"/>
                <a:ea typeface="Roboto"/>
                <a:cs typeface="Roboto"/>
                <a:sym typeface="Roboto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Roboto"/>
              <a:buNone/>
              <a:defRPr sz="2800">
                <a:latin typeface="Roboto"/>
                <a:ea typeface="Roboto"/>
                <a:cs typeface="Roboto"/>
                <a:sym typeface="Roboto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Roboto"/>
              <a:buNone/>
              <a:defRPr sz="2800">
                <a:latin typeface="Roboto"/>
                <a:ea typeface="Roboto"/>
                <a:cs typeface="Roboto"/>
                <a:sym typeface="Roboto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Roboto"/>
              <a:buNone/>
              <a:defRPr sz="2800">
                <a:latin typeface="Roboto"/>
                <a:ea typeface="Roboto"/>
                <a:cs typeface="Roboto"/>
                <a:sym typeface="Roboto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Roboto"/>
              <a:buNone/>
              <a:defRPr sz="2800"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rgbClr val="0371C1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Roboto"/>
              <a:buNone/>
              <a:defRPr sz="3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Font typeface="Roboto"/>
              <a:buNone/>
              <a:defRPr sz="3600">
                <a:latin typeface="Roboto"/>
                <a:ea typeface="Roboto"/>
                <a:cs typeface="Roboto"/>
                <a:sym typeface="Robo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Font typeface="Roboto"/>
              <a:buNone/>
              <a:defRPr sz="3600">
                <a:latin typeface="Roboto"/>
                <a:ea typeface="Roboto"/>
                <a:cs typeface="Roboto"/>
                <a:sym typeface="Robo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Font typeface="Roboto"/>
              <a:buNone/>
              <a:defRPr sz="3600">
                <a:latin typeface="Roboto"/>
                <a:ea typeface="Roboto"/>
                <a:cs typeface="Roboto"/>
                <a:sym typeface="Robo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Font typeface="Roboto"/>
              <a:buNone/>
              <a:defRPr sz="3600">
                <a:latin typeface="Roboto"/>
                <a:ea typeface="Roboto"/>
                <a:cs typeface="Roboto"/>
                <a:sym typeface="Robo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Font typeface="Roboto"/>
              <a:buNone/>
              <a:defRPr sz="3600">
                <a:latin typeface="Roboto"/>
                <a:ea typeface="Roboto"/>
                <a:cs typeface="Roboto"/>
                <a:sym typeface="Robo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Font typeface="Roboto"/>
              <a:buNone/>
              <a:defRPr sz="3600">
                <a:latin typeface="Roboto"/>
                <a:ea typeface="Roboto"/>
                <a:cs typeface="Roboto"/>
                <a:sym typeface="Robo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Font typeface="Roboto"/>
              <a:buNone/>
              <a:defRPr sz="3600">
                <a:latin typeface="Roboto"/>
                <a:ea typeface="Roboto"/>
                <a:cs typeface="Roboto"/>
                <a:sym typeface="Robo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Font typeface="Roboto"/>
              <a:buNone/>
              <a:defRPr sz="3600"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371C1"/>
              </a:buClr>
              <a:buSzPts val="2800"/>
              <a:buFont typeface="Roboto"/>
              <a:buNone/>
              <a:defRPr>
                <a:solidFill>
                  <a:srgbClr val="0371C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Roboto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Roboto"/>
              <a:buChar char="●"/>
              <a:defRPr sz="20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○"/>
              <a:defRPr sz="18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■"/>
              <a:defRPr sz="18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●"/>
              <a:defRPr sz="18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○"/>
              <a:defRPr sz="18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■"/>
              <a:defRPr sz="18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●"/>
              <a:defRPr sz="18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429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○"/>
              <a:defRPr sz="18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42900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800"/>
              <a:buFont typeface="Roboto"/>
              <a:buChar char="■"/>
              <a:defRPr sz="18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371C1"/>
              </a:buClr>
              <a:buSzPts val="2800"/>
              <a:buFont typeface="Roboto"/>
              <a:buNone/>
              <a:defRPr>
                <a:solidFill>
                  <a:srgbClr val="0371C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sz="14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■"/>
              <a:defRPr sz="1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■"/>
              <a:defRPr sz="1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Roboto"/>
              <a:buChar char="■"/>
              <a:defRPr sz="1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 sz="14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■"/>
              <a:defRPr sz="1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■"/>
              <a:defRPr sz="1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Roboto"/>
              <a:buChar char="■"/>
              <a:defRPr sz="1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371C1"/>
              </a:buClr>
              <a:buSzPts val="2800"/>
              <a:buFont typeface="Roboto"/>
              <a:buNone/>
              <a:defRPr>
                <a:solidFill>
                  <a:srgbClr val="0371C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371C1"/>
              </a:buClr>
              <a:buSzPts val="2400"/>
              <a:buFont typeface="Roboto"/>
              <a:buNone/>
              <a:defRPr sz="2400">
                <a:solidFill>
                  <a:srgbClr val="0371C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■"/>
              <a:defRPr sz="1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■"/>
              <a:defRPr sz="1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●"/>
              <a:defRPr sz="1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Roboto"/>
              <a:buChar char="○"/>
              <a:defRPr sz="1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Roboto"/>
              <a:buChar char="■"/>
              <a:defRPr sz="12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rgbClr val="0371C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Roboto"/>
              <a:buNone/>
              <a:defRPr sz="4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rgbClr val="C1D7E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371C1"/>
              </a:buClr>
              <a:buSzPts val="4200"/>
              <a:buFont typeface="Roboto"/>
              <a:buNone/>
              <a:defRPr sz="4200">
                <a:solidFill>
                  <a:srgbClr val="0371C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Roboto"/>
              <a:buNone/>
              <a:defRPr sz="21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Roboto"/>
              <a:buNone/>
              <a:defRPr sz="2100">
                <a:latin typeface="Roboto"/>
                <a:ea typeface="Roboto"/>
                <a:cs typeface="Roboto"/>
                <a:sym typeface="Roboto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Roboto"/>
              <a:buNone/>
              <a:defRPr sz="2100">
                <a:latin typeface="Roboto"/>
                <a:ea typeface="Roboto"/>
                <a:cs typeface="Roboto"/>
                <a:sym typeface="Roboto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Roboto"/>
              <a:buNone/>
              <a:defRPr sz="2100">
                <a:latin typeface="Roboto"/>
                <a:ea typeface="Roboto"/>
                <a:cs typeface="Roboto"/>
                <a:sym typeface="Roboto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Roboto"/>
              <a:buNone/>
              <a:defRPr sz="2100">
                <a:latin typeface="Roboto"/>
                <a:ea typeface="Roboto"/>
                <a:cs typeface="Roboto"/>
                <a:sym typeface="Roboto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Roboto"/>
              <a:buNone/>
              <a:defRPr sz="2100">
                <a:latin typeface="Roboto"/>
                <a:ea typeface="Roboto"/>
                <a:cs typeface="Roboto"/>
                <a:sym typeface="Roboto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Roboto"/>
              <a:buNone/>
              <a:defRPr sz="2100">
                <a:latin typeface="Roboto"/>
                <a:ea typeface="Roboto"/>
                <a:cs typeface="Roboto"/>
                <a:sym typeface="Roboto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Roboto"/>
              <a:buNone/>
              <a:defRPr sz="2100">
                <a:latin typeface="Roboto"/>
                <a:ea typeface="Roboto"/>
                <a:cs typeface="Roboto"/>
                <a:sym typeface="Roboto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Roboto"/>
              <a:buNone/>
              <a:defRPr sz="2100"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●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Roboto"/>
              <a:buChar char="■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None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0"/>
              <a:buFont typeface="Roboto"/>
              <a:buNone/>
              <a:defRPr sz="1200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●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■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●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Roboto"/>
              <a:buChar char="○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Font typeface="Roboto"/>
              <a:buChar char="■"/>
              <a:defRPr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92" name="Google Shape;92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6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1" name="Google Shape;101;p26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02" name="Google Shape;102;p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7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05" name="Google Shape;105;p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ts val="2800"/>
              <a:buNone/>
              <a:defRPr>
                <a:solidFill>
                  <a:srgbClr val="4A86E8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9" name="Google Shape;109;p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13" name="Google Shape;113;p29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14" name="Google Shape;114;p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1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20" name="Google Shape;120;p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21" name="Google Shape;121;p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24" name="Google Shape;124;p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3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33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28" name="Google Shape;128;p33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29" name="Google Shape;129;p33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30" name="Google Shape;130;p3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4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133" name="Google Shape;133;p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3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36" name="Google Shape;136;p35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37" name="Google Shape;137;p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8"/>
          <p:cNvSpPr txBox="1">
            <a:spLocks noGrp="1"/>
          </p:cNvSpPr>
          <p:nvPr>
            <p:ph type="ctrTitle"/>
          </p:nvPr>
        </p:nvSpPr>
        <p:spPr>
          <a:xfrm>
            <a:off x="581550" y="445594"/>
            <a:ext cx="7980900" cy="198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46" name="Google Shape;146;p38"/>
          <p:cNvSpPr txBox="1">
            <a:spLocks noGrp="1"/>
          </p:cNvSpPr>
          <p:nvPr>
            <p:ph type="subTitle" idx="1"/>
          </p:nvPr>
        </p:nvSpPr>
        <p:spPr>
          <a:xfrm>
            <a:off x="581550" y="2715525"/>
            <a:ext cx="7980900" cy="198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Roboto"/>
              <a:buChar char="•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oboto"/>
              <a:buChar char="○"/>
              <a:defRPr sz="2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oboto"/>
              <a:buChar char="■"/>
              <a:defRPr sz="2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oboto"/>
              <a:buChar char="●"/>
              <a:defRPr sz="2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oboto"/>
              <a:buChar char="○"/>
              <a:defRPr sz="2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oboto"/>
              <a:buChar char="■"/>
              <a:defRPr sz="2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oboto"/>
              <a:buChar char="●"/>
              <a:defRPr sz="2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oboto"/>
              <a:buChar char="○"/>
              <a:defRPr sz="2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ctr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2800"/>
              <a:buFont typeface="Roboto"/>
              <a:buChar char="■"/>
              <a:defRPr sz="2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47" name="Google Shape;147;p3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148" name="Google Shape;148;p38"/>
          <p:cNvCxnSpPr/>
          <p:nvPr/>
        </p:nvCxnSpPr>
        <p:spPr>
          <a:xfrm>
            <a:off x="481500" y="2571744"/>
            <a:ext cx="8181000" cy="0"/>
          </a:xfrm>
          <a:prstGeom prst="straightConnector1">
            <a:avLst/>
          </a:prstGeom>
          <a:noFill/>
          <a:ln w="19050" cap="flat" cmpd="sng">
            <a:solidFill>
              <a:srgbClr val="4A86E8"/>
            </a:solidFill>
            <a:prstDash val="dot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" type="secHead">
  <p:cSld name="SECTION_HEADER">
    <p:bg>
      <p:bgPr>
        <a:solidFill>
          <a:srgbClr val="4A86E8"/>
        </a:solid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1" name="Google Shape;151;p3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40"/>
          <p:cNvSpPr/>
          <p:nvPr/>
        </p:nvSpPr>
        <p:spPr>
          <a:xfrm>
            <a:off x="0" y="0"/>
            <a:ext cx="9144000" cy="903300"/>
          </a:xfrm>
          <a:prstGeom prst="rect">
            <a:avLst/>
          </a:prstGeom>
          <a:solidFill>
            <a:srgbClr val="4A86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40"/>
          <p:cNvSpPr txBox="1">
            <a:spLocks noGrp="1"/>
          </p:cNvSpPr>
          <p:nvPr>
            <p:ph type="title"/>
          </p:nvPr>
        </p:nvSpPr>
        <p:spPr>
          <a:xfrm>
            <a:off x="491700" y="445031"/>
            <a:ext cx="81606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5" name="Google Shape;155;p40"/>
          <p:cNvSpPr txBox="1">
            <a:spLocks noGrp="1"/>
          </p:cNvSpPr>
          <p:nvPr>
            <p:ph type="body" idx="1"/>
          </p:nvPr>
        </p:nvSpPr>
        <p:spPr>
          <a:xfrm>
            <a:off x="491700" y="1152469"/>
            <a:ext cx="816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•"/>
              <a:defRPr/>
            </a:lvl1pPr>
            <a:lvl2pPr marL="914400" lvl="1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2pPr>
            <a:lvl3pPr marL="1371600" lvl="2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3pPr>
            <a:lvl4pPr marL="1828800" lvl="3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4pPr>
            <a:lvl5pPr marL="2286000" lvl="4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5pPr>
            <a:lvl6pPr marL="2743200" lvl="5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6pPr>
            <a:lvl7pPr marL="3200400" lvl="6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7pPr>
            <a:lvl8pPr marL="3657600" lvl="7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8pPr>
            <a:lvl9pPr marL="4114800" lvl="8" indent="-330200" rtl="0">
              <a:spcBef>
                <a:spcPts val="1000"/>
              </a:spcBef>
              <a:spcAft>
                <a:spcPts val="1000"/>
              </a:spcAft>
              <a:buSzPts val="1600"/>
              <a:buChar char="•"/>
              <a:defRPr/>
            </a:lvl9pPr>
          </a:lstStyle>
          <a:p>
            <a:endParaRPr/>
          </a:p>
        </p:txBody>
      </p:sp>
      <p:sp>
        <p:nvSpPr>
          <p:cNvPr id="156" name="Google Shape;156;p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nnouncements">
  <p:cSld name="TITLE_AND_BODY_1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41"/>
          <p:cNvSpPr txBox="1">
            <a:spLocks noGrp="1"/>
          </p:cNvSpPr>
          <p:nvPr>
            <p:ph type="title"/>
          </p:nvPr>
        </p:nvSpPr>
        <p:spPr>
          <a:xfrm>
            <a:off x="491700" y="445031"/>
            <a:ext cx="81606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41"/>
          <p:cNvSpPr txBox="1">
            <a:spLocks noGrp="1"/>
          </p:cNvSpPr>
          <p:nvPr>
            <p:ph type="body" idx="1"/>
          </p:nvPr>
        </p:nvSpPr>
        <p:spPr>
          <a:xfrm>
            <a:off x="491700" y="1152469"/>
            <a:ext cx="816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•"/>
              <a:defRPr/>
            </a:lvl1pPr>
            <a:lvl2pPr marL="914400" lvl="1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2pPr>
            <a:lvl3pPr marL="1371600" lvl="2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3pPr>
            <a:lvl4pPr marL="1828800" lvl="3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4pPr>
            <a:lvl5pPr marL="2286000" lvl="4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5pPr>
            <a:lvl6pPr marL="2743200" lvl="5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6pPr>
            <a:lvl7pPr marL="3200400" lvl="6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7pPr>
            <a:lvl8pPr marL="3657600" lvl="7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8pPr>
            <a:lvl9pPr marL="4114800" lvl="8" indent="-330200" rtl="0">
              <a:spcBef>
                <a:spcPts val="1000"/>
              </a:spcBef>
              <a:spcAft>
                <a:spcPts val="1000"/>
              </a:spcAft>
              <a:buSzPts val="1600"/>
              <a:buChar char="•"/>
              <a:defRPr/>
            </a:lvl9pPr>
          </a:lstStyle>
          <a:p>
            <a:endParaRPr/>
          </a:p>
        </p:txBody>
      </p:sp>
      <p:sp>
        <p:nvSpPr>
          <p:cNvPr id="160" name="Google Shape;160;p4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161" name="Google Shape;161;p41"/>
          <p:cNvCxnSpPr/>
          <p:nvPr/>
        </p:nvCxnSpPr>
        <p:spPr>
          <a:xfrm>
            <a:off x="481500" y="973944"/>
            <a:ext cx="8181000" cy="0"/>
          </a:xfrm>
          <a:prstGeom prst="straightConnector1">
            <a:avLst/>
          </a:prstGeom>
          <a:noFill/>
          <a:ln w="19050" cap="flat" cmpd="sng">
            <a:solidFill>
              <a:srgbClr val="4A86E8"/>
            </a:solidFill>
            <a:prstDash val="dot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42"/>
          <p:cNvSpPr/>
          <p:nvPr/>
        </p:nvSpPr>
        <p:spPr>
          <a:xfrm>
            <a:off x="0" y="0"/>
            <a:ext cx="9144000" cy="903300"/>
          </a:xfrm>
          <a:prstGeom prst="rect">
            <a:avLst/>
          </a:prstGeom>
          <a:solidFill>
            <a:srgbClr val="4A86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42"/>
          <p:cNvSpPr txBox="1">
            <a:spLocks noGrp="1"/>
          </p:cNvSpPr>
          <p:nvPr>
            <p:ph type="title"/>
          </p:nvPr>
        </p:nvSpPr>
        <p:spPr>
          <a:xfrm>
            <a:off x="491700" y="445031"/>
            <a:ext cx="81606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5" name="Google Shape;165;p42"/>
          <p:cNvSpPr txBox="1">
            <a:spLocks noGrp="1"/>
          </p:cNvSpPr>
          <p:nvPr>
            <p:ph type="body" idx="1"/>
          </p:nvPr>
        </p:nvSpPr>
        <p:spPr>
          <a:xfrm>
            <a:off x="491700" y="1152469"/>
            <a:ext cx="4035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•"/>
              <a:defRPr/>
            </a:lvl1pPr>
            <a:lvl2pPr marL="914400" lvl="1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2pPr>
            <a:lvl3pPr marL="1371600" lvl="2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3pPr>
            <a:lvl4pPr marL="1828800" lvl="3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4pPr>
            <a:lvl5pPr marL="2286000" lvl="4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5pPr>
            <a:lvl6pPr marL="2743200" lvl="5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6pPr>
            <a:lvl7pPr marL="3200400" lvl="6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7pPr>
            <a:lvl8pPr marL="3657600" lvl="7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8pPr>
            <a:lvl9pPr marL="4114800" lvl="8" indent="-330200" rtl="0">
              <a:spcBef>
                <a:spcPts val="1000"/>
              </a:spcBef>
              <a:spcAft>
                <a:spcPts val="1000"/>
              </a:spcAft>
              <a:buSzPts val="1600"/>
              <a:buChar char="•"/>
              <a:defRPr/>
            </a:lvl9pPr>
          </a:lstStyle>
          <a:p>
            <a:endParaRPr/>
          </a:p>
        </p:txBody>
      </p:sp>
      <p:sp>
        <p:nvSpPr>
          <p:cNvPr id="166" name="Google Shape;166;p42"/>
          <p:cNvSpPr txBox="1">
            <a:spLocks noGrp="1"/>
          </p:cNvSpPr>
          <p:nvPr>
            <p:ph type="body" idx="2"/>
          </p:nvPr>
        </p:nvSpPr>
        <p:spPr>
          <a:xfrm>
            <a:off x="4617300" y="1152469"/>
            <a:ext cx="4035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•"/>
              <a:defRPr/>
            </a:lvl1pPr>
            <a:lvl2pPr marL="914400" lvl="1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2pPr>
            <a:lvl3pPr marL="1371600" lvl="2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3pPr>
            <a:lvl4pPr marL="1828800" lvl="3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4pPr>
            <a:lvl5pPr marL="2286000" lvl="4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5pPr>
            <a:lvl6pPr marL="2743200" lvl="5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6pPr>
            <a:lvl7pPr marL="3200400" lvl="6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7pPr>
            <a:lvl8pPr marL="3657600" lvl="7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8pPr>
            <a:lvl9pPr marL="4114800" lvl="8" indent="-330200" rtl="0">
              <a:spcBef>
                <a:spcPts val="1000"/>
              </a:spcBef>
              <a:spcAft>
                <a:spcPts val="1000"/>
              </a:spcAft>
              <a:buSzPts val="1600"/>
              <a:buChar char="•"/>
              <a:defRPr/>
            </a:lvl9pPr>
          </a:lstStyle>
          <a:p>
            <a:endParaRPr/>
          </a:p>
        </p:txBody>
      </p:sp>
      <p:sp>
        <p:nvSpPr>
          <p:cNvPr id="167" name="Google Shape;167;p4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43"/>
          <p:cNvSpPr/>
          <p:nvPr/>
        </p:nvSpPr>
        <p:spPr>
          <a:xfrm>
            <a:off x="0" y="0"/>
            <a:ext cx="9144000" cy="903300"/>
          </a:xfrm>
          <a:prstGeom prst="rect">
            <a:avLst/>
          </a:prstGeom>
          <a:solidFill>
            <a:srgbClr val="4A86E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43"/>
          <p:cNvSpPr txBox="1">
            <a:spLocks noGrp="1"/>
          </p:cNvSpPr>
          <p:nvPr>
            <p:ph type="title"/>
          </p:nvPr>
        </p:nvSpPr>
        <p:spPr>
          <a:xfrm>
            <a:off x="491700" y="445031"/>
            <a:ext cx="81606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1" name="Google Shape;171;p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44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34737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74" name="Google Shape;174;p4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34737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•"/>
              <a:defRPr/>
            </a:lvl1pPr>
            <a:lvl2pPr marL="914400" lvl="1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2pPr>
            <a:lvl3pPr marL="1371600" lvl="2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3pPr>
            <a:lvl4pPr marL="1828800" lvl="3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4pPr>
            <a:lvl5pPr marL="2286000" lvl="4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5pPr>
            <a:lvl6pPr marL="2743200" lvl="5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6pPr>
            <a:lvl7pPr marL="3200400" lvl="6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7pPr>
            <a:lvl8pPr marL="3657600" lvl="7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8pPr>
            <a:lvl9pPr marL="4114800" lvl="8" indent="-330200" rtl="0">
              <a:spcBef>
                <a:spcPts val="1000"/>
              </a:spcBef>
              <a:spcAft>
                <a:spcPts val="1000"/>
              </a:spcAft>
              <a:buSzPts val="1600"/>
              <a:buChar char="•"/>
              <a:defRPr/>
            </a:lvl9pPr>
          </a:lstStyle>
          <a:p>
            <a:endParaRPr/>
          </a:p>
        </p:txBody>
      </p:sp>
      <p:sp>
        <p:nvSpPr>
          <p:cNvPr id="175" name="Google Shape;175;p4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5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7982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78" name="Google Shape;178;p4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46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82" name="Google Shape;182;p46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83" name="Google Shape;183;p46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•"/>
              <a:defRPr/>
            </a:lvl1pPr>
            <a:lvl2pPr marL="914400" lvl="1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2pPr>
            <a:lvl3pPr marL="1371600" lvl="2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3pPr>
            <a:lvl4pPr marL="1828800" lvl="3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4pPr>
            <a:lvl5pPr marL="2286000" lvl="4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5pPr>
            <a:lvl6pPr marL="2743200" lvl="5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6pPr>
            <a:lvl7pPr marL="3200400" lvl="6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7pPr>
            <a:lvl8pPr marL="3657600" lvl="7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8pPr>
            <a:lvl9pPr marL="4114800" lvl="8" indent="-330200" rtl="0">
              <a:spcBef>
                <a:spcPts val="1000"/>
              </a:spcBef>
              <a:spcAft>
                <a:spcPts val="1000"/>
              </a:spcAft>
              <a:buSzPts val="1600"/>
              <a:buChar char="•"/>
              <a:defRPr/>
            </a:lvl9pPr>
          </a:lstStyle>
          <a:p>
            <a:endParaRPr/>
          </a:p>
        </p:txBody>
      </p:sp>
      <p:sp>
        <p:nvSpPr>
          <p:cNvPr id="184" name="Google Shape;184;p4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de on right">
  <p:cSld name="SECTION_TITLE_AND_DESCRIPTION_1"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47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rgbClr val="FDF6E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88" name="Google Shape;188;p4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3837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89" name="Google Shape;189;p4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3837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•"/>
              <a:defRPr/>
            </a:lvl1pPr>
            <a:lvl2pPr marL="914400" lvl="1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2pPr>
            <a:lvl3pPr marL="1371600" lvl="2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3pPr>
            <a:lvl4pPr marL="1828800" lvl="3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4pPr>
            <a:lvl5pPr marL="2286000" lvl="4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5pPr>
            <a:lvl6pPr marL="2743200" lvl="5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6pPr>
            <a:lvl7pPr marL="3200400" lvl="6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7pPr>
            <a:lvl8pPr marL="3657600" lvl="7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8pPr>
            <a:lvl9pPr marL="4114800" lvl="8" indent="-330200" rtl="0">
              <a:spcBef>
                <a:spcPts val="1000"/>
              </a:spcBef>
              <a:spcAft>
                <a:spcPts val="1000"/>
              </a:spcAft>
              <a:buSzPts val="1600"/>
              <a:buChar char="•"/>
              <a:defRPr/>
            </a:lvl9pPr>
          </a:lstStyle>
          <a:p>
            <a:endParaRPr/>
          </a:p>
        </p:txBody>
      </p:sp>
      <p:sp>
        <p:nvSpPr>
          <p:cNvPr id="190" name="Google Shape;190;p47"/>
          <p:cNvSpPr txBox="1">
            <a:spLocks noGrp="1"/>
          </p:cNvSpPr>
          <p:nvPr>
            <p:ph type="body" idx="2"/>
          </p:nvPr>
        </p:nvSpPr>
        <p:spPr>
          <a:xfrm>
            <a:off x="4939500" y="555600"/>
            <a:ext cx="3837000" cy="403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•"/>
              <a:defRPr/>
            </a:lvl1pPr>
            <a:lvl2pPr marL="914400" lvl="1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2pPr>
            <a:lvl3pPr marL="1371600" lvl="2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3pPr>
            <a:lvl4pPr marL="1828800" lvl="3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4pPr>
            <a:lvl5pPr marL="2286000" lvl="4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5pPr>
            <a:lvl6pPr marL="2743200" lvl="5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6pPr>
            <a:lvl7pPr marL="3200400" lvl="6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7pPr>
            <a:lvl8pPr marL="3657600" lvl="7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8pPr>
            <a:lvl9pPr marL="4114800" lvl="8" indent="-330200" rtl="0">
              <a:spcBef>
                <a:spcPts val="1000"/>
              </a:spcBef>
              <a:spcAft>
                <a:spcPts val="1000"/>
              </a:spcAft>
              <a:buSzPts val="16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de on left">
  <p:cSld name="SECTION_TITLE_AND_DESCRIPTION_1_1"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48"/>
          <p:cNvSpPr/>
          <p:nvPr/>
        </p:nvSpPr>
        <p:spPr>
          <a:xfrm>
            <a:off x="0" y="6"/>
            <a:ext cx="4572000" cy="5143500"/>
          </a:xfrm>
          <a:prstGeom prst="rect">
            <a:avLst/>
          </a:prstGeom>
          <a:solidFill>
            <a:srgbClr val="FDF6E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4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94" name="Google Shape;194;p48"/>
          <p:cNvSpPr txBox="1">
            <a:spLocks noGrp="1"/>
          </p:cNvSpPr>
          <p:nvPr>
            <p:ph type="title"/>
          </p:nvPr>
        </p:nvSpPr>
        <p:spPr>
          <a:xfrm>
            <a:off x="4991925" y="565144"/>
            <a:ext cx="3837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95" name="Google Shape;195;p48"/>
          <p:cNvSpPr txBox="1">
            <a:spLocks noGrp="1"/>
          </p:cNvSpPr>
          <p:nvPr>
            <p:ph type="body" idx="1"/>
          </p:nvPr>
        </p:nvSpPr>
        <p:spPr>
          <a:xfrm>
            <a:off x="4991925" y="1399144"/>
            <a:ext cx="3837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•"/>
              <a:defRPr/>
            </a:lvl1pPr>
            <a:lvl2pPr marL="914400" lvl="1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2pPr>
            <a:lvl3pPr marL="1371600" lvl="2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3pPr>
            <a:lvl4pPr marL="1828800" lvl="3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4pPr>
            <a:lvl5pPr marL="2286000" lvl="4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5pPr>
            <a:lvl6pPr marL="2743200" lvl="5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6pPr>
            <a:lvl7pPr marL="3200400" lvl="6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7pPr>
            <a:lvl8pPr marL="3657600" lvl="7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8pPr>
            <a:lvl9pPr marL="4114800" lvl="8" indent="-330200" rtl="0">
              <a:spcBef>
                <a:spcPts val="1000"/>
              </a:spcBef>
              <a:spcAft>
                <a:spcPts val="1000"/>
              </a:spcAft>
              <a:buSzPts val="1600"/>
              <a:buChar char="•"/>
              <a:defRPr/>
            </a:lvl9pPr>
          </a:lstStyle>
          <a:p>
            <a:endParaRPr/>
          </a:p>
        </p:txBody>
      </p:sp>
      <p:sp>
        <p:nvSpPr>
          <p:cNvPr id="196" name="Google Shape;196;p48"/>
          <p:cNvSpPr txBox="1">
            <a:spLocks noGrp="1"/>
          </p:cNvSpPr>
          <p:nvPr>
            <p:ph type="body" idx="2"/>
          </p:nvPr>
        </p:nvSpPr>
        <p:spPr>
          <a:xfrm>
            <a:off x="367500" y="565144"/>
            <a:ext cx="3837000" cy="401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•"/>
              <a:defRPr/>
            </a:lvl1pPr>
            <a:lvl2pPr marL="914400" lvl="1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2pPr>
            <a:lvl3pPr marL="1371600" lvl="2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3pPr>
            <a:lvl4pPr marL="1828800" lvl="3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4pPr>
            <a:lvl5pPr marL="2286000" lvl="4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5pPr>
            <a:lvl6pPr marL="2743200" lvl="5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6pPr>
            <a:lvl7pPr marL="3200400" lvl="6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7pPr>
            <a:lvl8pPr marL="3657600" lvl="7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8pPr>
            <a:lvl9pPr marL="4114800" lvl="8" indent="-330200" rtl="0">
              <a:spcBef>
                <a:spcPts val="1000"/>
              </a:spcBef>
              <a:spcAft>
                <a:spcPts val="1000"/>
              </a:spcAft>
              <a:buSzPts val="16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de on top">
  <p:cSld name="SECTION_TITLE_AND_DESCRIPTION_1_1_1"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49"/>
          <p:cNvSpPr/>
          <p:nvPr/>
        </p:nvSpPr>
        <p:spPr>
          <a:xfrm>
            <a:off x="0" y="0"/>
            <a:ext cx="9144000" cy="2571900"/>
          </a:xfrm>
          <a:prstGeom prst="rect">
            <a:avLst/>
          </a:prstGeom>
          <a:solidFill>
            <a:srgbClr val="FDF6E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00" name="Google Shape;200;p49"/>
          <p:cNvSpPr txBox="1">
            <a:spLocks noGrp="1"/>
          </p:cNvSpPr>
          <p:nvPr>
            <p:ph type="body" idx="1"/>
          </p:nvPr>
        </p:nvSpPr>
        <p:spPr>
          <a:xfrm>
            <a:off x="491700" y="2743200"/>
            <a:ext cx="8160600" cy="220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•"/>
              <a:defRPr/>
            </a:lvl1pPr>
            <a:lvl2pPr marL="914400" lvl="1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2pPr>
            <a:lvl3pPr marL="1371600" lvl="2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3pPr>
            <a:lvl4pPr marL="1828800" lvl="3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4pPr>
            <a:lvl5pPr marL="2286000" lvl="4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5pPr>
            <a:lvl6pPr marL="2743200" lvl="5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6pPr>
            <a:lvl7pPr marL="3200400" lvl="6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7pPr>
            <a:lvl8pPr marL="3657600" lvl="7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8pPr>
            <a:lvl9pPr marL="4114800" lvl="8" indent="-330200" rtl="0">
              <a:spcBef>
                <a:spcPts val="1000"/>
              </a:spcBef>
              <a:spcAft>
                <a:spcPts val="1000"/>
              </a:spcAft>
              <a:buSzPts val="1600"/>
              <a:buChar char="•"/>
              <a:defRPr/>
            </a:lvl9pPr>
          </a:lstStyle>
          <a:p>
            <a:endParaRPr/>
          </a:p>
        </p:txBody>
      </p:sp>
      <p:sp>
        <p:nvSpPr>
          <p:cNvPr id="201" name="Google Shape;201;p49"/>
          <p:cNvSpPr txBox="1">
            <a:spLocks noGrp="1"/>
          </p:cNvSpPr>
          <p:nvPr>
            <p:ph type="body" idx="2"/>
          </p:nvPr>
        </p:nvSpPr>
        <p:spPr>
          <a:xfrm>
            <a:off x="491700" y="190969"/>
            <a:ext cx="8160600" cy="220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•"/>
              <a:defRPr/>
            </a:lvl1pPr>
            <a:lvl2pPr marL="914400" lvl="1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2pPr>
            <a:lvl3pPr marL="1371600" lvl="2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3pPr>
            <a:lvl4pPr marL="1828800" lvl="3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4pPr>
            <a:lvl5pPr marL="2286000" lvl="4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5pPr>
            <a:lvl6pPr marL="2743200" lvl="5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6pPr>
            <a:lvl7pPr marL="3200400" lvl="6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7pPr>
            <a:lvl8pPr marL="3657600" lvl="7" indent="-330200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8pPr>
            <a:lvl9pPr marL="4114800" lvl="8" indent="-330200" rtl="0">
              <a:spcBef>
                <a:spcPts val="1000"/>
              </a:spcBef>
              <a:spcAft>
                <a:spcPts val="1000"/>
              </a:spcAft>
              <a:buSzPts val="16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5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</a:lstStyle>
          <a:p>
            <a:endParaRPr/>
          </a:p>
        </p:txBody>
      </p:sp>
      <p:sp>
        <p:nvSpPr>
          <p:cNvPr id="204" name="Google Shape;204;p5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5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07" name="Google Shape;207;p5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ctr" rtl="0">
              <a:spcBef>
                <a:spcPts val="0"/>
              </a:spcBef>
              <a:spcAft>
                <a:spcPts val="0"/>
              </a:spcAft>
              <a:buSzPts val="1600"/>
              <a:buChar char="•"/>
              <a:defRPr/>
            </a:lvl1pPr>
            <a:lvl2pPr marL="914400" lvl="1" indent="-330200" algn="ctr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2pPr>
            <a:lvl3pPr marL="1371600" lvl="2" indent="-330200" algn="ctr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3pPr>
            <a:lvl4pPr marL="1828800" lvl="3" indent="-330200" algn="ctr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4pPr>
            <a:lvl5pPr marL="2286000" lvl="4" indent="-330200" algn="ctr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5pPr>
            <a:lvl6pPr marL="2743200" lvl="5" indent="-330200" algn="ctr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6pPr>
            <a:lvl7pPr marL="3200400" lvl="6" indent="-330200" algn="ctr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7pPr>
            <a:lvl8pPr marL="3657600" lvl="7" indent="-330200" algn="ctr" rtl="0">
              <a:spcBef>
                <a:spcPts val="1000"/>
              </a:spcBef>
              <a:spcAft>
                <a:spcPts val="0"/>
              </a:spcAft>
              <a:buSzPts val="1600"/>
              <a:buChar char="•"/>
              <a:defRPr/>
            </a:lvl8pPr>
            <a:lvl9pPr marL="4114800" lvl="8" indent="-330200" algn="ctr" rtl="0">
              <a:spcBef>
                <a:spcPts val="1000"/>
              </a:spcBef>
              <a:spcAft>
                <a:spcPts val="1000"/>
              </a:spcAft>
              <a:buSzPts val="1600"/>
              <a:buChar char="•"/>
              <a:defRPr/>
            </a:lvl9pPr>
          </a:lstStyle>
          <a:p>
            <a:endParaRPr/>
          </a:p>
        </p:txBody>
      </p:sp>
      <p:sp>
        <p:nvSpPr>
          <p:cNvPr id="208" name="Google Shape;208;p5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5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"/>
              <a:buNone/>
              <a:defRPr sz="2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A86E8"/>
              </a:buClr>
              <a:buSzPts val="2800"/>
              <a:buNone/>
              <a:defRPr sz="2800">
                <a:solidFill>
                  <a:srgbClr val="4A86E8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7" name="Google Shape;97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8" name="Google Shape;98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7"/>
          <p:cNvSpPr txBox="1">
            <a:spLocks noGrp="1"/>
          </p:cNvSpPr>
          <p:nvPr>
            <p:ph type="title"/>
          </p:nvPr>
        </p:nvSpPr>
        <p:spPr>
          <a:xfrm>
            <a:off x="491700" y="445031"/>
            <a:ext cx="81606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Roboto"/>
              <a:buNone/>
              <a:defRPr sz="2400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Roboto"/>
              <a:buNone/>
              <a:defRPr sz="2400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Roboto"/>
              <a:buNone/>
              <a:defRPr sz="2400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Roboto"/>
              <a:buNone/>
              <a:defRPr sz="2400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Roboto"/>
              <a:buNone/>
              <a:defRPr sz="2400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Roboto"/>
              <a:buNone/>
              <a:defRPr sz="2400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Roboto"/>
              <a:buNone/>
              <a:defRPr sz="2400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Roboto"/>
              <a:buNone/>
              <a:defRPr sz="2400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Roboto"/>
              <a:buNone/>
              <a:defRPr sz="2400">
                <a:solidFill>
                  <a:schemeClr val="accen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42" name="Google Shape;142;p37"/>
          <p:cNvSpPr txBox="1">
            <a:spLocks noGrp="1"/>
          </p:cNvSpPr>
          <p:nvPr>
            <p:ph type="body" idx="1"/>
          </p:nvPr>
        </p:nvSpPr>
        <p:spPr>
          <a:xfrm>
            <a:off x="491700" y="1152469"/>
            <a:ext cx="816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Roboto Mono"/>
              <a:buChar char="•"/>
              <a:defRPr sz="1600">
                <a:solidFill>
                  <a:schemeClr val="accent2"/>
                </a:solidFill>
                <a:latin typeface="Roboto Mono"/>
                <a:ea typeface="Roboto Mono"/>
                <a:cs typeface="Roboto Mono"/>
                <a:sym typeface="Roboto Mono"/>
              </a:defRPr>
            </a:lvl1pPr>
            <a:lvl2pPr marL="914400" lvl="1" indent="-3302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Roboto Mono"/>
              <a:buChar char="•"/>
              <a:defRPr sz="1600">
                <a:solidFill>
                  <a:schemeClr val="accent2"/>
                </a:solidFill>
                <a:latin typeface="Roboto Mono"/>
                <a:ea typeface="Roboto Mono"/>
                <a:cs typeface="Roboto Mono"/>
                <a:sym typeface="Roboto Mono"/>
              </a:defRPr>
            </a:lvl2pPr>
            <a:lvl3pPr marL="1371600" lvl="2" indent="-3302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Roboto Mono"/>
              <a:buChar char="•"/>
              <a:defRPr sz="1600">
                <a:solidFill>
                  <a:schemeClr val="accent2"/>
                </a:solidFill>
                <a:latin typeface="Roboto Mono"/>
                <a:ea typeface="Roboto Mono"/>
                <a:cs typeface="Roboto Mono"/>
                <a:sym typeface="Roboto Mono"/>
              </a:defRPr>
            </a:lvl3pPr>
            <a:lvl4pPr marL="1828800" lvl="3" indent="-3302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Roboto Mono"/>
              <a:buChar char="•"/>
              <a:defRPr sz="1600">
                <a:solidFill>
                  <a:schemeClr val="accent2"/>
                </a:solidFill>
                <a:latin typeface="Roboto Mono"/>
                <a:ea typeface="Roboto Mono"/>
                <a:cs typeface="Roboto Mono"/>
                <a:sym typeface="Roboto Mono"/>
              </a:defRPr>
            </a:lvl4pPr>
            <a:lvl5pPr marL="2286000" lvl="4" indent="-3302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Roboto Mono"/>
              <a:buChar char="•"/>
              <a:defRPr sz="1600">
                <a:solidFill>
                  <a:schemeClr val="accent2"/>
                </a:solidFill>
                <a:latin typeface="Roboto Mono"/>
                <a:ea typeface="Roboto Mono"/>
                <a:cs typeface="Roboto Mono"/>
                <a:sym typeface="Roboto Mono"/>
              </a:defRPr>
            </a:lvl5pPr>
            <a:lvl6pPr marL="2743200" lvl="5" indent="-3302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Roboto Mono"/>
              <a:buChar char="•"/>
              <a:defRPr sz="1600">
                <a:solidFill>
                  <a:schemeClr val="accent2"/>
                </a:solidFill>
                <a:latin typeface="Roboto Mono"/>
                <a:ea typeface="Roboto Mono"/>
                <a:cs typeface="Roboto Mono"/>
                <a:sym typeface="Roboto Mono"/>
              </a:defRPr>
            </a:lvl6pPr>
            <a:lvl7pPr marL="3200400" lvl="6" indent="-3302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Roboto Mono"/>
              <a:buChar char="•"/>
              <a:defRPr sz="1600">
                <a:solidFill>
                  <a:schemeClr val="accent2"/>
                </a:solidFill>
                <a:latin typeface="Roboto Mono"/>
                <a:ea typeface="Roboto Mono"/>
                <a:cs typeface="Roboto Mono"/>
                <a:sym typeface="Roboto Mono"/>
              </a:defRPr>
            </a:lvl7pPr>
            <a:lvl8pPr marL="3657600" lvl="7" indent="-330200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Roboto Mono"/>
              <a:buChar char="•"/>
              <a:defRPr sz="1600">
                <a:solidFill>
                  <a:schemeClr val="accent2"/>
                </a:solidFill>
                <a:latin typeface="Roboto Mono"/>
                <a:ea typeface="Roboto Mono"/>
                <a:cs typeface="Roboto Mono"/>
                <a:sym typeface="Roboto Mono"/>
              </a:defRPr>
            </a:lvl8pPr>
            <a:lvl9pPr marL="4114800" lvl="8" indent="-330200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accent2"/>
              </a:buClr>
              <a:buSzPts val="1600"/>
              <a:buFont typeface="Roboto Mono"/>
              <a:buChar char="•"/>
              <a:defRPr sz="1600">
                <a:solidFill>
                  <a:schemeClr val="accent2"/>
                </a:solidFill>
                <a:latin typeface="Roboto Mono"/>
                <a:ea typeface="Roboto Mono"/>
                <a:cs typeface="Roboto Mono"/>
                <a:sym typeface="Roboto Mono"/>
              </a:defRPr>
            </a:lvl9pPr>
          </a:lstStyle>
          <a:p>
            <a:endParaRPr/>
          </a:p>
        </p:txBody>
      </p:sp>
      <p:sp>
        <p:nvSpPr>
          <p:cNvPr id="143" name="Google Shape;143;p3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  <a:latin typeface="Roboto Mono"/>
                <a:ea typeface="Roboto Mono"/>
                <a:cs typeface="Roboto Mono"/>
                <a:sym typeface="Roboto Mono"/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  <a:latin typeface="Roboto Mono"/>
                <a:ea typeface="Roboto Mono"/>
                <a:cs typeface="Roboto Mono"/>
                <a:sym typeface="Roboto Mono"/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  <a:latin typeface="Roboto Mono"/>
                <a:ea typeface="Roboto Mono"/>
                <a:cs typeface="Roboto Mono"/>
                <a:sym typeface="Roboto Mono"/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  <a:latin typeface="Roboto Mono"/>
                <a:ea typeface="Roboto Mono"/>
                <a:cs typeface="Roboto Mono"/>
                <a:sym typeface="Roboto Mono"/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  <a:latin typeface="Roboto Mono"/>
                <a:ea typeface="Roboto Mono"/>
                <a:cs typeface="Roboto Mono"/>
                <a:sym typeface="Roboto Mono"/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  <a:latin typeface="Roboto Mono"/>
                <a:ea typeface="Roboto Mono"/>
                <a:cs typeface="Roboto Mono"/>
                <a:sym typeface="Roboto Mono"/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  <a:latin typeface="Roboto Mono"/>
                <a:ea typeface="Roboto Mono"/>
                <a:cs typeface="Roboto Mono"/>
                <a:sym typeface="Roboto Mono"/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  <a:latin typeface="Roboto Mono"/>
                <a:ea typeface="Roboto Mono"/>
                <a:cs typeface="Roboto Mono"/>
                <a:sym typeface="Roboto Mono"/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  <a:latin typeface="Roboto Mono"/>
                <a:ea typeface="Roboto Mono"/>
                <a:cs typeface="Roboto Mono"/>
                <a:sym typeface="Roboto Mon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5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Environment Diagrams</a:t>
            </a:r>
            <a:endParaRPr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04A9FC3-1ECB-4C10-8812-FB41CC4AD867}"/>
              </a:ext>
            </a:extLst>
          </p:cNvPr>
          <p:cNvSpPr txBox="1"/>
          <p:nvPr/>
        </p:nvSpPr>
        <p:spPr>
          <a:xfrm>
            <a:off x="4881775" y="4579464"/>
            <a:ext cx="33590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</a:rPr>
              <a:t>Slides adapted from Berkeley CS61a </a:t>
            </a:r>
            <a:endParaRPr lang="zh-CN" alt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62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Variable Lookup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63"/>
          <p:cNvSpPr/>
          <p:nvPr/>
        </p:nvSpPr>
        <p:spPr>
          <a:xfrm>
            <a:off x="1371725" y="3206047"/>
            <a:ext cx="2124900" cy="393600"/>
          </a:xfrm>
          <a:prstGeom prst="wedgeRectCallout">
            <a:avLst>
              <a:gd name="adj1" fmla="val 74041"/>
              <a:gd name="adj2" fmla="val 45293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Where do we look next?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10" name="Google Shape;310;p63"/>
          <p:cNvSpPr txBox="1">
            <a:spLocks noGrp="1"/>
          </p:cNvSpPr>
          <p:nvPr>
            <p:ph type="title"/>
          </p:nvPr>
        </p:nvSpPr>
        <p:spPr>
          <a:xfrm>
            <a:off x="491700" y="222227"/>
            <a:ext cx="81606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Local Names</a:t>
            </a:r>
            <a:endParaRPr dirty="0"/>
          </a:p>
        </p:txBody>
      </p:sp>
      <p:sp>
        <p:nvSpPr>
          <p:cNvPr id="311" name="Google Shape;311;p63"/>
          <p:cNvSpPr txBox="1">
            <a:spLocks noGrp="1"/>
          </p:cNvSpPr>
          <p:nvPr>
            <p:ph type="body" idx="1"/>
          </p:nvPr>
        </p:nvSpPr>
        <p:spPr>
          <a:xfrm>
            <a:off x="491700" y="852191"/>
            <a:ext cx="8160600" cy="133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Variable Lookup:</a:t>
            </a:r>
            <a:endParaRPr sz="1400" b="1"/>
          </a:p>
          <a:p>
            <a:pPr marL="457200" lvl="0" indent="-317500" algn="l" rtl="0">
              <a:spcBef>
                <a:spcPts val="100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Lookup name in the current frame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Lookup name in parent frame, its parent frame, etc..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Stop at the global frame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 sz="1400"/>
              <a:t>If not found, an error is thrown</a:t>
            </a:r>
            <a:endParaRPr sz="1400"/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/>
          </a:p>
        </p:txBody>
      </p:sp>
      <p:pic>
        <p:nvPicPr>
          <p:cNvPr id="312" name="Google Shape;312;p63" descr="04_05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24755" y="2281335"/>
            <a:ext cx="3843130" cy="2062800"/>
          </a:xfrm>
          <a:prstGeom prst="rect">
            <a:avLst/>
          </a:prstGeom>
          <a:noFill/>
          <a:ln>
            <a:noFill/>
          </a:ln>
        </p:spPr>
      </p:pic>
      <p:sp>
        <p:nvSpPr>
          <p:cNvPr id="313" name="Google Shape;313;p63"/>
          <p:cNvSpPr/>
          <p:nvPr/>
        </p:nvSpPr>
        <p:spPr>
          <a:xfrm>
            <a:off x="3339435" y="2409097"/>
            <a:ext cx="694000" cy="1599075"/>
          </a:xfrm>
          <a:custGeom>
            <a:avLst/>
            <a:gdLst/>
            <a:ahLst/>
            <a:cxnLst/>
            <a:rect l="l" t="t" r="r" b="b"/>
            <a:pathLst>
              <a:path w="27760" h="85284" extrusionOk="0">
                <a:moveTo>
                  <a:pt x="27760" y="85284"/>
                </a:moveTo>
                <a:cubicBezTo>
                  <a:pt x="23143" y="78132"/>
                  <a:pt x="510" y="56584"/>
                  <a:pt x="57" y="42370"/>
                </a:cubicBezTo>
                <a:cubicBezTo>
                  <a:pt x="-396" y="28156"/>
                  <a:pt x="20880" y="7062"/>
                  <a:pt x="25044" y="0"/>
                </a:cubicBezTo>
              </a:path>
            </a:pathLst>
          </a:custGeom>
          <a:noFill/>
          <a:ln w="38100" cap="flat" cmpd="sng">
            <a:solidFill>
              <a:srgbClr val="0000FF"/>
            </a:solidFill>
            <a:prstDash val="solid"/>
            <a:round/>
            <a:headEnd type="oval" w="med" len="med"/>
            <a:tailEnd type="stealth" w="med" len="med"/>
          </a:ln>
        </p:spPr>
      </p:sp>
      <p:sp>
        <p:nvSpPr>
          <p:cNvPr id="314" name="Google Shape;314;p63"/>
          <p:cNvSpPr txBox="1"/>
          <p:nvPr/>
        </p:nvSpPr>
        <p:spPr>
          <a:xfrm>
            <a:off x="6702600" y="2847229"/>
            <a:ext cx="2441400" cy="2231958"/>
          </a:xfrm>
          <a:prstGeom prst="rect">
            <a:avLst/>
          </a:prstGeom>
          <a:solidFill>
            <a:srgbClr val="FDF6E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381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rgbClr val="748B00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def</a:t>
            </a:r>
            <a:r>
              <a:rPr lang="en" sz="16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600" dirty="0">
                <a:solidFill>
                  <a:srgbClr val="268BD2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f</a:t>
            </a:r>
            <a:r>
              <a:rPr lang="en" sz="16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(x, y):</a:t>
            </a:r>
            <a:br>
              <a:rPr lang="en" sz="16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6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" sz="1600" dirty="0">
                <a:solidFill>
                  <a:srgbClr val="859900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return</a:t>
            </a:r>
            <a:r>
              <a:rPr lang="en" sz="16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 g(x)</a:t>
            </a:r>
            <a:br>
              <a:rPr lang="en" sz="6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</a:br>
            <a:br>
              <a:rPr lang="en" sz="6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600" dirty="0">
                <a:solidFill>
                  <a:srgbClr val="748B00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def</a:t>
            </a:r>
            <a:r>
              <a:rPr lang="en" sz="16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600" dirty="0">
                <a:solidFill>
                  <a:srgbClr val="268BD2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g</a:t>
            </a:r>
            <a:r>
              <a:rPr lang="en" sz="16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(z):</a:t>
            </a:r>
            <a:br>
              <a:rPr lang="en" sz="16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6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" sz="1600" dirty="0">
                <a:solidFill>
                  <a:srgbClr val="859900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return</a:t>
            </a:r>
            <a:r>
              <a:rPr lang="en" sz="16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 z </a:t>
            </a:r>
            <a:r>
              <a:rPr lang="en" sz="1600" dirty="0">
                <a:solidFill>
                  <a:srgbClr val="859900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+</a:t>
            </a:r>
            <a:r>
              <a:rPr lang="en" sz="16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 x</a:t>
            </a:r>
            <a:br>
              <a:rPr lang="en" sz="6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</a:br>
            <a:br>
              <a:rPr lang="en" sz="6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6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result </a:t>
            </a:r>
            <a:r>
              <a:rPr lang="en" sz="1600" dirty="0">
                <a:solidFill>
                  <a:srgbClr val="859900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en" sz="16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 f(</a:t>
            </a:r>
            <a:r>
              <a:rPr lang="en" sz="1600" dirty="0">
                <a:solidFill>
                  <a:srgbClr val="D33682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5</a:t>
            </a:r>
            <a:r>
              <a:rPr lang="en" sz="16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, </a:t>
            </a:r>
            <a:r>
              <a:rPr lang="en" sz="1600" dirty="0">
                <a:solidFill>
                  <a:srgbClr val="D33682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10</a:t>
            </a:r>
            <a:r>
              <a:rPr lang="en" sz="16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)</a:t>
            </a:r>
            <a:endParaRPr sz="1600" dirty="0">
              <a:solidFill>
                <a:srgbClr val="586E75"/>
              </a:solidFill>
              <a:highlight>
                <a:srgbClr val="FDF6E3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15" name="Google Shape;315;p63"/>
          <p:cNvSpPr/>
          <p:nvPr/>
        </p:nvSpPr>
        <p:spPr>
          <a:xfrm>
            <a:off x="1371725" y="3726603"/>
            <a:ext cx="1967700" cy="393600"/>
          </a:xfrm>
          <a:prstGeom prst="wedgeRectCallout">
            <a:avLst>
              <a:gd name="adj1" fmla="val 69425"/>
              <a:gd name="adj2" fmla="val 16371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Name “x” is not found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16" name="Google Shape;316;p63"/>
          <p:cNvSpPr/>
          <p:nvPr/>
        </p:nvSpPr>
        <p:spPr>
          <a:xfrm>
            <a:off x="721325" y="3101047"/>
            <a:ext cx="2551800" cy="393600"/>
          </a:xfrm>
          <a:prstGeom prst="wedgeRectCallout">
            <a:avLst>
              <a:gd name="adj1" fmla="val 75006"/>
              <a:gd name="adj2" fmla="val -21548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Name “x” is not found, again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17" name="Google Shape;317;p63"/>
          <p:cNvSpPr/>
          <p:nvPr/>
        </p:nvSpPr>
        <p:spPr>
          <a:xfrm>
            <a:off x="1168025" y="2509934"/>
            <a:ext cx="1658400" cy="393600"/>
          </a:xfrm>
          <a:prstGeom prst="wedgeRectCallout">
            <a:avLst>
              <a:gd name="adj1" fmla="val 117312"/>
              <a:gd name="adj2" fmla="val -66414"/>
            </a:avLst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An error is thrown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18" name="Google Shape;318;p63"/>
          <p:cNvSpPr/>
          <p:nvPr/>
        </p:nvSpPr>
        <p:spPr>
          <a:xfrm>
            <a:off x="4033425" y="4610309"/>
            <a:ext cx="2244900" cy="393600"/>
          </a:xfrm>
          <a:prstGeom prst="wedgeRectCallout">
            <a:avLst>
              <a:gd name="adj1" fmla="val 70177"/>
              <a:gd name="adj2" fmla="val 22089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What happens here?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19" name="Google Shape;319;p63"/>
          <p:cNvSpPr txBox="1"/>
          <p:nvPr/>
        </p:nvSpPr>
        <p:spPr>
          <a:xfrm>
            <a:off x="491700" y="4283159"/>
            <a:ext cx="5225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Important: There was no lookup done in f1 since the parent of f2 was Global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20" name="Google Shape;320;p63"/>
          <p:cNvSpPr/>
          <p:nvPr/>
        </p:nvSpPr>
        <p:spPr>
          <a:xfrm>
            <a:off x="4459325" y="3753103"/>
            <a:ext cx="995100" cy="264300"/>
          </a:xfrm>
          <a:prstGeom prst="roundRect">
            <a:avLst>
              <a:gd name="adj" fmla="val 0"/>
            </a:avLst>
          </a:prstGeom>
          <a:noFill/>
          <a:ln w="38100" cap="flat" cmpd="sng">
            <a:solidFill>
              <a:srgbClr val="3C78D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64"/>
          <p:cNvSpPr txBox="1">
            <a:spLocks noGrp="1"/>
          </p:cNvSpPr>
          <p:nvPr>
            <p:ph type="title"/>
          </p:nvPr>
        </p:nvSpPr>
        <p:spPr>
          <a:xfrm>
            <a:off x="491700" y="445031"/>
            <a:ext cx="81606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Evaluation vs Apply</a:t>
            </a:r>
            <a:endParaRPr/>
          </a:p>
        </p:txBody>
      </p:sp>
      <p:sp>
        <p:nvSpPr>
          <p:cNvPr id="326" name="Google Shape;326;p64"/>
          <p:cNvSpPr txBox="1">
            <a:spLocks noGrp="1"/>
          </p:cNvSpPr>
          <p:nvPr>
            <p:ph type="body" idx="1"/>
          </p:nvPr>
        </p:nvSpPr>
        <p:spPr>
          <a:xfrm>
            <a:off x="2097000" y="900472"/>
            <a:ext cx="4950000" cy="2600978"/>
          </a:xfrm>
          <a:prstGeom prst="rect">
            <a:avLst/>
          </a:prstGeom>
          <a:solidFill>
            <a:srgbClr val="FDF6E3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8100" marR="381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rgbClr val="748B00"/>
                </a:solidFill>
                <a:highlight>
                  <a:srgbClr val="FDF6E3"/>
                </a:highlight>
              </a:rPr>
              <a:t>def</a:t>
            </a:r>
            <a:r>
              <a:rPr lang="en" dirty="0">
                <a:solidFill>
                  <a:srgbClr val="586E75"/>
                </a:solidFill>
                <a:highlight>
                  <a:srgbClr val="FDF6E3"/>
                </a:highlight>
              </a:rPr>
              <a:t> </a:t>
            </a:r>
            <a:r>
              <a:rPr lang="en" dirty="0">
                <a:solidFill>
                  <a:srgbClr val="268BD2"/>
                </a:solidFill>
                <a:highlight>
                  <a:srgbClr val="FDF6E3"/>
                </a:highlight>
              </a:rPr>
              <a:t>a_plus_bc</a:t>
            </a:r>
            <a:r>
              <a:rPr lang="en" dirty="0">
                <a:solidFill>
                  <a:srgbClr val="586E75"/>
                </a:solidFill>
                <a:highlight>
                  <a:srgbClr val="FDF6E3"/>
                </a:highlight>
              </a:rPr>
              <a:t>(a, b, c):</a:t>
            </a:r>
            <a:br>
              <a:rPr lang="en" dirty="0">
                <a:solidFill>
                  <a:srgbClr val="586E75"/>
                </a:solidFill>
                <a:highlight>
                  <a:srgbClr val="FDF6E3"/>
                </a:highlight>
              </a:rPr>
            </a:br>
            <a:r>
              <a:rPr lang="en" dirty="0">
                <a:solidFill>
                  <a:srgbClr val="586E75"/>
                </a:solidFill>
                <a:highlight>
                  <a:srgbClr val="FDF6E3"/>
                </a:highlight>
              </a:rPr>
              <a:t>    </a:t>
            </a:r>
            <a:r>
              <a:rPr lang="en" dirty="0">
                <a:solidFill>
                  <a:srgbClr val="C60000"/>
                </a:solidFill>
                <a:highlight>
                  <a:srgbClr val="FDF6E3"/>
                </a:highlight>
              </a:rPr>
              <a:t>"""</a:t>
            </a:r>
            <a:br>
              <a:rPr lang="en" dirty="0">
                <a:solidFill>
                  <a:srgbClr val="269186"/>
                </a:solidFill>
                <a:highlight>
                  <a:srgbClr val="FDF6E3"/>
                </a:highlight>
              </a:rPr>
            </a:br>
            <a:r>
              <a:rPr lang="en" dirty="0">
                <a:solidFill>
                  <a:srgbClr val="269186"/>
                </a:solidFill>
                <a:highlight>
                  <a:srgbClr val="FDF6E3"/>
                </a:highlight>
              </a:rPr>
              <a:t>    &gt;&gt;&gt; a_plus_bc(2, 3, 4) # 2 + 3 * 4</a:t>
            </a:r>
            <a:br>
              <a:rPr lang="en" dirty="0">
                <a:solidFill>
                  <a:srgbClr val="269186"/>
                </a:solidFill>
                <a:highlight>
                  <a:srgbClr val="FDF6E3"/>
                </a:highlight>
              </a:rPr>
            </a:br>
            <a:r>
              <a:rPr lang="en" dirty="0">
                <a:solidFill>
                  <a:srgbClr val="269186"/>
                </a:solidFill>
                <a:highlight>
                  <a:srgbClr val="FDF6E3"/>
                </a:highlight>
              </a:rPr>
              <a:t>    14</a:t>
            </a:r>
            <a:br>
              <a:rPr lang="en" dirty="0">
                <a:solidFill>
                  <a:srgbClr val="269186"/>
                </a:solidFill>
                <a:highlight>
                  <a:srgbClr val="FDF6E3"/>
                </a:highlight>
              </a:rPr>
            </a:br>
            <a:r>
              <a:rPr lang="en" dirty="0">
                <a:solidFill>
                  <a:srgbClr val="269186"/>
                </a:solidFill>
                <a:highlight>
                  <a:srgbClr val="FDF6E3"/>
                </a:highlight>
              </a:rPr>
              <a:t>    </a:t>
            </a:r>
            <a:r>
              <a:rPr lang="en" dirty="0">
                <a:solidFill>
                  <a:srgbClr val="C60000"/>
                </a:solidFill>
                <a:highlight>
                  <a:srgbClr val="FDF6E3"/>
                </a:highlight>
              </a:rPr>
              <a:t>"""</a:t>
            </a:r>
            <a:br>
              <a:rPr lang="en" dirty="0">
                <a:solidFill>
                  <a:srgbClr val="586E75"/>
                </a:solidFill>
                <a:highlight>
                  <a:srgbClr val="FDF6E3"/>
                </a:highlight>
              </a:rPr>
            </a:br>
            <a:r>
              <a:rPr lang="en" dirty="0">
                <a:solidFill>
                  <a:srgbClr val="586E75"/>
                </a:solidFill>
                <a:highlight>
                  <a:srgbClr val="FDF6E3"/>
                </a:highlight>
              </a:rPr>
              <a:t>    bc </a:t>
            </a:r>
            <a:r>
              <a:rPr lang="en" dirty="0">
                <a:solidFill>
                  <a:srgbClr val="859900"/>
                </a:solidFill>
                <a:highlight>
                  <a:srgbClr val="FDF6E3"/>
                </a:highlight>
              </a:rPr>
              <a:t>=</a:t>
            </a:r>
            <a:r>
              <a:rPr lang="en" dirty="0">
                <a:solidFill>
                  <a:srgbClr val="586E75"/>
                </a:solidFill>
                <a:highlight>
                  <a:srgbClr val="FDF6E3"/>
                </a:highlight>
              </a:rPr>
              <a:t> b </a:t>
            </a:r>
            <a:r>
              <a:rPr lang="en" dirty="0">
                <a:solidFill>
                  <a:srgbClr val="859900"/>
                </a:solidFill>
                <a:highlight>
                  <a:srgbClr val="FDF6E3"/>
                </a:highlight>
              </a:rPr>
              <a:t>*</a:t>
            </a:r>
            <a:r>
              <a:rPr lang="en" dirty="0">
                <a:solidFill>
                  <a:srgbClr val="586E75"/>
                </a:solidFill>
                <a:highlight>
                  <a:srgbClr val="FDF6E3"/>
                </a:highlight>
              </a:rPr>
              <a:t> c</a:t>
            </a:r>
            <a:br>
              <a:rPr lang="en" dirty="0">
                <a:solidFill>
                  <a:srgbClr val="586E75"/>
                </a:solidFill>
                <a:highlight>
                  <a:srgbClr val="FDF6E3"/>
                </a:highlight>
              </a:rPr>
            </a:br>
            <a:r>
              <a:rPr lang="en" dirty="0">
                <a:solidFill>
                  <a:srgbClr val="586E75"/>
                </a:solidFill>
                <a:highlight>
                  <a:srgbClr val="FDF6E3"/>
                </a:highlight>
              </a:rPr>
              <a:t>    </a:t>
            </a:r>
            <a:r>
              <a:rPr lang="en" dirty="0">
                <a:solidFill>
                  <a:srgbClr val="859900"/>
                </a:solidFill>
                <a:highlight>
                  <a:srgbClr val="FDF6E3"/>
                </a:highlight>
              </a:rPr>
              <a:t>return</a:t>
            </a:r>
            <a:r>
              <a:rPr lang="en" dirty="0">
                <a:solidFill>
                  <a:srgbClr val="586E75"/>
                </a:solidFill>
                <a:highlight>
                  <a:srgbClr val="FDF6E3"/>
                </a:highlight>
              </a:rPr>
              <a:t> a </a:t>
            </a:r>
            <a:r>
              <a:rPr lang="en" dirty="0">
                <a:solidFill>
                  <a:srgbClr val="859900"/>
                </a:solidFill>
                <a:highlight>
                  <a:srgbClr val="FDF6E3"/>
                </a:highlight>
              </a:rPr>
              <a:t>+</a:t>
            </a:r>
            <a:r>
              <a:rPr lang="en" dirty="0">
                <a:solidFill>
                  <a:srgbClr val="586E75"/>
                </a:solidFill>
                <a:highlight>
                  <a:srgbClr val="FDF6E3"/>
                </a:highlight>
              </a:rPr>
              <a:t> bc</a:t>
            </a:r>
            <a:endParaRPr dirty="0">
              <a:solidFill>
                <a:srgbClr val="586E75"/>
              </a:solidFill>
              <a:highlight>
                <a:srgbClr val="FDF6E3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1000"/>
              </a:spcAft>
              <a:buNone/>
            </a:pPr>
            <a:endParaRPr dirty="0"/>
          </a:p>
        </p:txBody>
      </p:sp>
      <p:sp>
        <p:nvSpPr>
          <p:cNvPr id="327" name="Google Shape;327;p64"/>
          <p:cNvSpPr txBox="1">
            <a:spLocks noGrp="1"/>
          </p:cNvSpPr>
          <p:nvPr>
            <p:ph type="body" idx="1"/>
          </p:nvPr>
        </p:nvSpPr>
        <p:spPr>
          <a:xfrm>
            <a:off x="0" y="2997430"/>
            <a:ext cx="9144000" cy="748295"/>
          </a:xfrm>
          <a:prstGeom prst="rect">
            <a:avLst/>
          </a:prstGeom>
          <a:solidFill>
            <a:srgbClr val="FDF6E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3810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dirty="0">
                <a:solidFill>
                  <a:srgbClr val="586E75"/>
                </a:solidFill>
                <a:highlight>
                  <a:srgbClr val="FDF6E3"/>
                </a:highlight>
              </a:rPr>
              <a:t>a_plus_bc(square(</a:t>
            </a:r>
            <a:r>
              <a:rPr lang="en" sz="2600" dirty="0">
                <a:solidFill>
                  <a:srgbClr val="D33682"/>
                </a:solidFill>
                <a:highlight>
                  <a:srgbClr val="FDF6E3"/>
                </a:highlight>
              </a:rPr>
              <a:t>2</a:t>
            </a:r>
            <a:r>
              <a:rPr lang="en" sz="2600" dirty="0">
                <a:solidFill>
                  <a:srgbClr val="586E75"/>
                </a:solidFill>
                <a:highlight>
                  <a:srgbClr val="FDF6E3"/>
                </a:highlight>
              </a:rPr>
              <a:t>), </a:t>
            </a:r>
            <a:r>
              <a:rPr lang="en" sz="2600" dirty="0">
                <a:solidFill>
                  <a:srgbClr val="D33682"/>
                </a:solidFill>
                <a:highlight>
                  <a:srgbClr val="FDF6E3"/>
                </a:highlight>
              </a:rPr>
              <a:t>3</a:t>
            </a:r>
            <a:r>
              <a:rPr lang="en" sz="2600" dirty="0">
                <a:solidFill>
                  <a:srgbClr val="586E75"/>
                </a:solidFill>
                <a:highlight>
                  <a:srgbClr val="FDF6E3"/>
                </a:highlight>
              </a:rPr>
              <a:t>, square(square(</a:t>
            </a:r>
            <a:r>
              <a:rPr lang="en" sz="2600" dirty="0">
                <a:solidFill>
                  <a:srgbClr val="D33682"/>
                </a:solidFill>
                <a:highlight>
                  <a:srgbClr val="FDF6E3"/>
                </a:highlight>
              </a:rPr>
              <a:t>3</a:t>
            </a:r>
            <a:r>
              <a:rPr lang="en" sz="2600" dirty="0">
                <a:solidFill>
                  <a:srgbClr val="586E75"/>
                </a:solidFill>
                <a:highlight>
                  <a:srgbClr val="FDF6E3"/>
                </a:highlight>
              </a:rPr>
              <a:t>)))</a:t>
            </a:r>
            <a:endParaRPr sz="2600" dirty="0"/>
          </a:p>
        </p:txBody>
      </p:sp>
      <p:sp>
        <p:nvSpPr>
          <p:cNvPr id="328" name="Google Shape;328;p64"/>
          <p:cNvSpPr/>
          <p:nvPr/>
        </p:nvSpPr>
        <p:spPr>
          <a:xfrm>
            <a:off x="7705825" y="282056"/>
            <a:ext cx="987600" cy="3210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Roboto"/>
                <a:ea typeface="Roboto"/>
                <a:cs typeface="Roboto"/>
                <a:sym typeface="Roboto"/>
              </a:rPr>
              <a:t>Demo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29" name="Google Shape;329;p64"/>
          <p:cNvSpPr/>
          <p:nvPr/>
        </p:nvSpPr>
        <p:spPr>
          <a:xfrm>
            <a:off x="6892616" y="2106673"/>
            <a:ext cx="2186400" cy="672600"/>
          </a:xfrm>
          <a:prstGeom prst="wedgeRoundRectCallout">
            <a:avLst>
              <a:gd name="adj1" fmla="val -46239"/>
              <a:gd name="adj2" fmla="val 94584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How many frames are created?</a:t>
            </a:r>
            <a:br>
              <a:rPr lang="en">
                <a:latin typeface="Roboto"/>
                <a:ea typeface="Roboto"/>
                <a:cs typeface="Roboto"/>
                <a:sym typeface="Roboto"/>
              </a:rPr>
            </a:br>
            <a:r>
              <a:rPr lang="en">
                <a:latin typeface="Roboto"/>
                <a:ea typeface="Roboto"/>
                <a:cs typeface="Roboto"/>
                <a:sym typeface="Roboto"/>
              </a:rPr>
              <a:t>In what order?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330" name="Google Shape;330;p64"/>
          <p:cNvCxnSpPr/>
          <p:nvPr/>
        </p:nvCxnSpPr>
        <p:spPr>
          <a:xfrm>
            <a:off x="434825" y="3643313"/>
            <a:ext cx="8249400" cy="0"/>
          </a:xfrm>
          <a:prstGeom prst="straightConnector1">
            <a:avLst/>
          </a:prstGeom>
          <a:noFill/>
          <a:ln w="38100" cap="flat" cmpd="sng">
            <a:solidFill>
              <a:srgbClr val="674EA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31" name="Google Shape;331;p64"/>
          <p:cNvCxnSpPr/>
          <p:nvPr/>
        </p:nvCxnSpPr>
        <p:spPr>
          <a:xfrm>
            <a:off x="447250" y="3792394"/>
            <a:ext cx="1764300" cy="0"/>
          </a:xfrm>
          <a:prstGeom prst="straightConnector1">
            <a:avLst/>
          </a:prstGeom>
          <a:noFill/>
          <a:ln w="38100" cap="flat" cmpd="sng">
            <a:solidFill>
              <a:srgbClr val="3C78D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32" name="Google Shape;332;p64"/>
          <p:cNvCxnSpPr/>
          <p:nvPr/>
        </p:nvCxnSpPr>
        <p:spPr>
          <a:xfrm>
            <a:off x="2385400" y="3792394"/>
            <a:ext cx="1677300" cy="0"/>
          </a:xfrm>
          <a:prstGeom prst="straightConnector1">
            <a:avLst/>
          </a:prstGeom>
          <a:noFill/>
          <a:ln w="38100" cap="flat" cmpd="sng">
            <a:solidFill>
              <a:srgbClr val="6AA84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33" name="Google Shape;333;p64"/>
          <p:cNvCxnSpPr/>
          <p:nvPr/>
        </p:nvCxnSpPr>
        <p:spPr>
          <a:xfrm>
            <a:off x="2372975" y="3950813"/>
            <a:ext cx="1217400" cy="0"/>
          </a:xfrm>
          <a:prstGeom prst="straightConnector1">
            <a:avLst/>
          </a:prstGeom>
          <a:noFill/>
          <a:ln w="38100" cap="flat" cmpd="sng">
            <a:solidFill>
              <a:srgbClr val="6AA84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34" name="Google Shape;334;p64"/>
          <p:cNvCxnSpPr/>
          <p:nvPr/>
        </p:nvCxnSpPr>
        <p:spPr>
          <a:xfrm>
            <a:off x="3714750" y="3950813"/>
            <a:ext cx="285900" cy="0"/>
          </a:xfrm>
          <a:prstGeom prst="straightConnector1">
            <a:avLst/>
          </a:prstGeom>
          <a:noFill/>
          <a:ln w="38100" cap="flat" cmpd="sng">
            <a:solidFill>
              <a:srgbClr val="6AA84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35" name="Google Shape;335;p64"/>
          <p:cNvCxnSpPr/>
          <p:nvPr/>
        </p:nvCxnSpPr>
        <p:spPr>
          <a:xfrm>
            <a:off x="4447775" y="3792394"/>
            <a:ext cx="348000" cy="0"/>
          </a:xfrm>
          <a:prstGeom prst="straightConnector1">
            <a:avLst/>
          </a:prstGeom>
          <a:noFill/>
          <a:ln w="38100" cap="flat" cmpd="sng">
            <a:solidFill>
              <a:srgbClr val="F1C23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36" name="Google Shape;336;p64"/>
          <p:cNvCxnSpPr/>
          <p:nvPr/>
        </p:nvCxnSpPr>
        <p:spPr>
          <a:xfrm>
            <a:off x="5168350" y="3950813"/>
            <a:ext cx="1205100" cy="0"/>
          </a:xfrm>
          <a:prstGeom prst="straightConnector1">
            <a:avLst/>
          </a:prstGeom>
          <a:noFill/>
          <a:ln w="38100" cap="flat" cmpd="sng">
            <a:solidFill>
              <a:srgbClr val="A61C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37" name="Google Shape;337;p64"/>
          <p:cNvCxnSpPr/>
          <p:nvPr/>
        </p:nvCxnSpPr>
        <p:spPr>
          <a:xfrm>
            <a:off x="6547400" y="3960131"/>
            <a:ext cx="1689600" cy="0"/>
          </a:xfrm>
          <a:prstGeom prst="straightConnector1">
            <a:avLst/>
          </a:prstGeom>
          <a:noFill/>
          <a:ln w="38100" cap="flat" cmpd="sng">
            <a:solidFill>
              <a:srgbClr val="A61C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38" name="Google Shape;338;p64"/>
          <p:cNvCxnSpPr/>
          <p:nvPr/>
        </p:nvCxnSpPr>
        <p:spPr>
          <a:xfrm>
            <a:off x="6534975" y="4090594"/>
            <a:ext cx="1230000" cy="0"/>
          </a:xfrm>
          <a:prstGeom prst="straightConnector1">
            <a:avLst/>
          </a:prstGeom>
          <a:noFill/>
          <a:ln w="38100" cap="flat" cmpd="sng">
            <a:solidFill>
              <a:srgbClr val="A61C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39" name="Google Shape;339;p64"/>
          <p:cNvCxnSpPr/>
          <p:nvPr/>
        </p:nvCxnSpPr>
        <p:spPr>
          <a:xfrm>
            <a:off x="7926450" y="4099913"/>
            <a:ext cx="310500" cy="0"/>
          </a:xfrm>
          <a:prstGeom prst="straightConnector1">
            <a:avLst/>
          </a:prstGeom>
          <a:noFill/>
          <a:ln w="38100" cap="flat" cmpd="sng">
            <a:solidFill>
              <a:srgbClr val="A61C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40" name="Google Shape;340;p64"/>
          <p:cNvCxnSpPr/>
          <p:nvPr/>
        </p:nvCxnSpPr>
        <p:spPr>
          <a:xfrm>
            <a:off x="5168350" y="3783075"/>
            <a:ext cx="3267600" cy="0"/>
          </a:xfrm>
          <a:prstGeom prst="straightConnector1">
            <a:avLst/>
          </a:prstGeom>
          <a:noFill/>
          <a:ln w="38100" cap="flat" cmpd="sng">
            <a:solidFill>
              <a:srgbClr val="A61C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41" name="Google Shape;341;p64"/>
          <p:cNvSpPr/>
          <p:nvPr/>
        </p:nvSpPr>
        <p:spPr>
          <a:xfrm>
            <a:off x="2211550" y="4202503"/>
            <a:ext cx="1962900" cy="672600"/>
          </a:xfrm>
          <a:prstGeom prst="wedgeRoundRectCallout">
            <a:avLst>
              <a:gd name="adj1" fmla="val -19624"/>
              <a:gd name="adj2" fmla="val -82555"/>
              <a:gd name="adj3" fmla="val 0"/>
            </a:avLst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Roboto"/>
                <a:ea typeface="Roboto"/>
                <a:cs typeface="Roboto"/>
                <a:sym typeface="Roboto"/>
              </a:rPr>
              <a:t>Apply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 operator </a:t>
            </a: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square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 function to operand </a:t>
            </a: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2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.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42" name="Google Shape;342;p64"/>
          <p:cNvSpPr/>
          <p:nvPr/>
        </p:nvSpPr>
        <p:spPr>
          <a:xfrm>
            <a:off x="6898700" y="4323525"/>
            <a:ext cx="1962900" cy="672600"/>
          </a:xfrm>
          <a:prstGeom prst="wedgeRoundRectCallout">
            <a:avLst>
              <a:gd name="adj1" fmla="val -19624"/>
              <a:gd name="adj2" fmla="val -82555"/>
              <a:gd name="adj3" fmla="val 0"/>
            </a:avLst>
          </a:prstGeom>
          <a:solidFill>
            <a:srgbClr val="E6B8A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Roboto"/>
                <a:ea typeface="Roboto"/>
                <a:cs typeface="Roboto"/>
                <a:sym typeface="Roboto"/>
              </a:rPr>
              <a:t>Apply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 operator </a:t>
            </a: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square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 function to operand </a:t>
            </a: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3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.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43" name="Google Shape;343;p64"/>
          <p:cNvSpPr/>
          <p:nvPr/>
        </p:nvSpPr>
        <p:spPr>
          <a:xfrm>
            <a:off x="4882675" y="4247325"/>
            <a:ext cx="1962900" cy="672600"/>
          </a:xfrm>
          <a:prstGeom prst="wedgeRoundRectCallout">
            <a:avLst>
              <a:gd name="adj1" fmla="val -20844"/>
              <a:gd name="adj2" fmla="val -85482"/>
              <a:gd name="adj3" fmla="val 0"/>
            </a:avLst>
          </a:prstGeom>
          <a:solidFill>
            <a:srgbClr val="E6B8A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Roboto"/>
                <a:ea typeface="Roboto"/>
                <a:cs typeface="Roboto"/>
                <a:sym typeface="Roboto"/>
              </a:rPr>
              <a:t>Apply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 operator </a:t>
            </a: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square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 function to operand </a:t>
            </a: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9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.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44" name="Google Shape;344;p64"/>
          <p:cNvSpPr/>
          <p:nvPr/>
        </p:nvSpPr>
        <p:spPr>
          <a:xfrm>
            <a:off x="4507016" y="2106843"/>
            <a:ext cx="2186400" cy="672600"/>
          </a:xfrm>
          <a:prstGeom prst="wedgeRoundRectCallout">
            <a:avLst>
              <a:gd name="adj1" fmla="val -22020"/>
              <a:gd name="adj2" fmla="val 92999"/>
              <a:gd name="adj3" fmla="val 0"/>
            </a:avLst>
          </a:prstGeom>
          <a:solidFill>
            <a:srgbClr val="D9D2E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Roboto"/>
                <a:ea typeface="Roboto"/>
                <a:cs typeface="Roboto"/>
                <a:sym typeface="Roboto"/>
              </a:rPr>
              <a:t>Apply</a:t>
            </a:r>
            <a:r>
              <a:rPr lang="en" dirty="0">
                <a:latin typeface="Roboto"/>
                <a:ea typeface="Roboto"/>
                <a:cs typeface="Roboto"/>
                <a:sym typeface="Roboto"/>
              </a:rPr>
              <a:t> operator </a:t>
            </a:r>
            <a:r>
              <a:rPr lang="en" dirty="0">
                <a:latin typeface="Roboto Mono"/>
                <a:ea typeface="Roboto Mono"/>
                <a:cs typeface="Roboto Mono"/>
                <a:sym typeface="Roboto Mono"/>
              </a:rPr>
              <a:t>a_plus_bc</a:t>
            </a:r>
            <a:r>
              <a:rPr lang="en" dirty="0">
                <a:latin typeface="Roboto"/>
                <a:ea typeface="Roboto"/>
                <a:cs typeface="Roboto"/>
                <a:sym typeface="Roboto"/>
              </a:rPr>
              <a:t> function to operand </a:t>
            </a:r>
            <a:r>
              <a:rPr lang="en" dirty="0">
                <a:latin typeface="Roboto Mono"/>
                <a:ea typeface="Roboto Mono"/>
                <a:cs typeface="Roboto Mono"/>
                <a:sym typeface="Roboto Mono"/>
              </a:rPr>
              <a:t>4, 3, 81</a:t>
            </a:r>
            <a:r>
              <a:rPr lang="en" dirty="0">
                <a:latin typeface="Roboto"/>
                <a:ea typeface="Roboto"/>
                <a:cs typeface="Roboto"/>
                <a:sym typeface="Roboto"/>
              </a:rPr>
              <a:t>.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6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Break/Q&amp;A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66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Lambda Expressions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67"/>
          <p:cNvSpPr txBox="1">
            <a:spLocks noGrp="1"/>
          </p:cNvSpPr>
          <p:nvPr>
            <p:ph type="title"/>
          </p:nvPr>
        </p:nvSpPr>
        <p:spPr>
          <a:xfrm>
            <a:off x="311700" y="-121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Lambda Expressions</a:t>
            </a:r>
            <a:endParaRPr/>
          </a:p>
        </p:txBody>
      </p:sp>
      <p:sp>
        <p:nvSpPr>
          <p:cNvPr id="360" name="Google Shape;360;p67"/>
          <p:cNvSpPr txBox="1">
            <a:spLocks noGrp="1"/>
          </p:cNvSpPr>
          <p:nvPr>
            <p:ph type="body" idx="1"/>
          </p:nvPr>
        </p:nvSpPr>
        <p:spPr>
          <a:xfrm>
            <a:off x="311700" y="695274"/>
            <a:ext cx="8520600" cy="43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Expressions that evaluate to functions!</a:t>
            </a:r>
            <a:endParaRPr/>
          </a:p>
        </p:txBody>
      </p:sp>
      <p:sp>
        <p:nvSpPr>
          <p:cNvPr id="361" name="Google Shape;361;p67"/>
          <p:cNvSpPr txBox="1"/>
          <p:nvPr/>
        </p:nvSpPr>
        <p:spPr>
          <a:xfrm>
            <a:off x="311700" y="1125394"/>
            <a:ext cx="4184100" cy="158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000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 Mono"/>
                <a:ea typeface="Roboto Mono"/>
                <a:cs typeface="Roboto Mono"/>
                <a:sym typeface="Roboto Mono"/>
              </a:rPr>
              <a:t>&gt;&gt;&gt; square = lambda x: x * x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</p:txBody>
      </p:sp>
      <p:grpSp>
        <p:nvGrpSpPr>
          <p:cNvPr id="362" name="Google Shape;362;p67"/>
          <p:cNvGrpSpPr/>
          <p:nvPr/>
        </p:nvGrpSpPr>
        <p:grpSpPr>
          <a:xfrm>
            <a:off x="2148400" y="1067758"/>
            <a:ext cx="2150300" cy="727643"/>
            <a:chOff x="2133600" y="3387550"/>
            <a:chExt cx="2150300" cy="746300"/>
          </a:xfrm>
        </p:grpSpPr>
        <p:sp>
          <p:nvSpPr>
            <p:cNvPr id="363" name="Google Shape;363;p67"/>
            <p:cNvSpPr/>
            <p:nvPr/>
          </p:nvSpPr>
          <p:spPr>
            <a:xfrm>
              <a:off x="2133600" y="3829050"/>
              <a:ext cx="933300" cy="3048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FF00FF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67"/>
            <p:cNvSpPr txBox="1"/>
            <p:nvPr/>
          </p:nvSpPr>
          <p:spPr>
            <a:xfrm>
              <a:off x="3040100" y="3387550"/>
              <a:ext cx="1243800" cy="36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rgbClr val="FF00FF"/>
                  </a:solidFill>
                  <a:latin typeface="Roboto"/>
                  <a:ea typeface="Roboto"/>
                  <a:cs typeface="Roboto"/>
                  <a:sym typeface="Roboto"/>
                </a:rPr>
                <a:t>A function</a:t>
              </a:r>
              <a:endParaRPr sz="1800">
                <a:solidFill>
                  <a:srgbClr val="FF00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65" name="Google Shape;365;p67"/>
          <p:cNvGrpSpPr/>
          <p:nvPr/>
        </p:nvGrpSpPr>
        <p:grpSpPr>
          <a:xfrm>
            <a:off x="3099200" y="1083977"/>
            <a:ext cx="2961325" cy="721597"/>
            <a:chOff x="3099200" y="3387550"/>
            <a:chExt cx="2961325" cy="746300"/>
          </a:xfrm>
        </p:grpSpPr>
        <p:sp>
          <p:nvSpPr>
            <p:cNvPr id="366" name="Google Shape;366;p67"/>
            <p:cNvSpPr/>
            <p:nvPr/>
          </p:nvSpPr>
          <p:spPr>
            <a:xfrm>
              <a:off x="3099200" y="3829050"/>
              <a:ext cx="223800" cy="3048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FF9900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67"/>
            <p:cNvSpPr txBox="1"/>
            <p:nvPr/>
          </p:nvSpPr>
          <p:spPr>
            <a:xfrm>
              <a:off x="4135725" y="3387550"/>
              <a:ext cx="1924800" cy="363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rgbClr val="FF9900"/>
                  </a:solidFill>
                  <a:latin typeface="Roboto"/>
                  <a:ea typeface="Roboto"/>
                  <a:cs typeface="Roboto"/>
                  <a:sym typeface="Roboto"/>
                </a:rPr>
                <a:t>with parameter x</a:t>
              </a:r>
              <a:endParaRPr sz="1800">
                <a:solidFill>
                  <a:srgbClr val="FF990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68" name="Google Shape;368;p67"/>
          <p:cNvGrpSpPr/>
          <p:nvPr/>
        </p:nvGrpSpPr>
        <p:grpSpPr>
          <a:xfrm>
            <a:off x="3434925" y="1088078"/>
            <a:ext cx="5610500" cy="707326"/>
            <a:chOff x="3434925" y="3177970"/>
            <a:chExt cx="5610500" cy="943102"/>
          </a:xfrm>
        </p:grpSpPr>
        <p:sp>
          <p:nvSpPr>
            <p:cNvPr id="369" name="Google Shape;369;p67"/>
            <p:cNvSpPr/>
            <p:nvPr/>
          </p:nvSpPr>
          <p:spPr>
            <a:xfrm>
              <a:off x="3434925" y="3727472"/>
              <a:ext cx="933300" cy="3936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6AA84F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67"/>
            <p:cNvSpPr txBox="1"/>
            <p:nvPr/>
          </p:nvSpPr>
          <p:spPr>
            <a:xfrm>
              <a:off x="5896625" y="3177970"/>
              <a:ext cx="3148800" cy="573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>
                  <a:solidFill>
                    <a:srgbClr val="6AA84F"/>
                  </a:solidFill>
                  <a:latin typeface="Roboto"/>
                  <a:ea typeface="Roboto"/>
                  <a:cs typeface="Roboto"/>
                  <a:sym typeface="Roboto"/>
                </a:rPr>
                <a:t>that returns the value of x * x</a:t>
              </a:r>
              <a:endParaRPr sz="1800">
                <a:solidFill>
                  <a:srgbClr val="6AA84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371" name="Google Shape;371;p67"/>
          <p:cNvSpPr txBox="1"/>
          <p:nvPr/>
        </p:nvSpPr>
        <p:spPr>
          <a:xfrm>
            <a:off x="311700" y="1760569"/>
            <a:ext cx="4184100" cy="170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 Mono"/>
                <a:ea typeface="Roboto Mono"/>
                <a:cs typeface="Roboto Mono"/>
                <a:sym typeface="Roboto Mono"/>
              </a:rPr>
              <a:t>&gt;&gt;&gt; square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Roboto Mono"/>
                <a:ea typeface="Roboto Mono"/>
                <a:cs typeface="Roboto Mono"/>
                <a:sym typeface="Roboto Mono"/>
              </a:rPr>
              <a:t>&lt;function &lt;lambda&gt; ... &gt;</a:t>
            </a:r>
            <a:endParaRPr sz="1800">
              <a:solidFill>
                <a:srgbClr val="FF000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 Mono"/>
                <a:ea typeface="Roboto Mono"/>
                <a:cs typeface="Roboto Mono"/>
                <a:sym typeface="Roboto Mono"/>
              </a:rPr>
              <a:t>&gt;&gt;&gt; square(4)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Roboto Mono"/>
                <a:ea typeface="Roboto Mono"/>
                <a:cs typeface="Roboto Mono"/>
                <a:sym typeface="Roboto Mono"/>
              </a:rPr>
              <a:t>16</a:t>
            </a:r>
            <a:endParaRPr sz="1800">
              <a:solidFill>
                <a:srgbClr val="FF000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 Mono"/>
                <a:ea typeface="Roboto Mono"/>
                <a:cs typeface="Roboto Mono"/>
                <a:sym typeface="Roboto Mono"/>
              </a:rPr>
              <a:t>&gt;&gt;&gt; x = square(5)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 Mono"/>
                <a:ea typeface="Roboto Mono"/>
                <a:cs typeface="Roboto Mono"/>
                <a:sym typeface="Roboto Mono"/>
              </a:rPr>
              <a:t>&gt;&gt;&gt; x</a:t>
            </a:r>
            <a:endParaRPr sz="1800"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  <a:latin typeface="Roboto Mono"/>
                <a:ea typeface="Roboto Mono"/>
                <a:cs typeface="Roboto Mono"/>
                <a:sym typeface="Roboto Mono"/>
              </a:rPr>
              <a:t>25</a:t>
            </a:r>
            <a:endParaRPr sz="1800">
              <a:solidFill>
                <a:srgbClr val="FF0000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6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Lambda Expressions vs </a:t>
            </a:r>
            <a:r>
              <a:rPr lang="en" b="1">
                <a:solidFill>
                  <a:srgbClr val="FF9900"/>
                </a:solidFill>
                <a:latin typeface="Roboto Mono"/>
                <a:ea typeface="Roboto Mono"/>
                <a:cs typeface="Roboto Mono"/>
                <a:sym typeface="Roboto Mono"/>
              </a:rPr>
              <a:t>def</a:t>
            </a:r>
            <a:r>
              <a:rPr lang="en"/>
              <a:t> Statements</a:t>
            </a:r>
            <a:endParaRPr/>
          </a:p>
        </p:txBody>
      </p:sp>
      <p:sp>
        <p:nvSpPr>
          <p:cNvPr id="377" name="Google Shape;377;p68"/>
          <p:cNvSpPr txBox="1">
            <a:spLocks noGrp="1"/>
          </p:cNvSpPr>
          <p:nvPr>
            <p:ph type="body" idx="1"/>
          </p:nvPr>
        </p:nvSpPr>
        <p:spPr>
          <a:xfrm>
            <a:off x="311700" y="2862825"/>
            <a:ext cx="8520600" cy="110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Both create a function with the same behavior</a:t>
            </a:r>
            <a:endParaRPr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The parent frame of each function is the frame in which they were defined</a:t>
            </a:r>
            <a:endParaRPr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Both bind the function to the same name</a:t>
            </a:r>
            <a:endParaRPr/>
          </a:p>
        </p:txBody>
      </p:sp>
      <p:sp>
        <p:nvSpPr>
          <p:cNvPr id="378" name="Google Shape;378;p68"/>
          <p:cNvSpPr txBox="1"/>
          <p:nvPr/>
        </p:nvSpPr>
        <p:spPr>
          <a:xfrm>
            <a:off x="5174499" y="942250"/>
            <a:ext cx="2897285" cy="648106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b="1" dirty="0">
                <a:solidFill>
                  <a:srgbClr val="FF9900"/>
                </a:solidFill>
                <a:latin typeface="Roboto Mono"/>
                <a:ea typeface="Roboto Mono"/>
                <a:cs typeface="Roboto Mono"/>
                <a:sym typeface="Roboto Mono"/>
              </a:rPr>
              <a:t>def</a:t>
            </a:r>
            <a:r>
              <a:rPr lang="en" sz="1800" dirty="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800" dirty="0">
                <a:solidFill>
                  <a:srgbClr val="0378CE"/>
                </a:solidFill>
                <a:latin typeface="Roboto Mono"/>
                <a:ea typeface="Roboto Mono"/>
                <a:cs typeface="Roboto Mono"/>
                <a:sym typeface="Roboto Mono"/>
              </a:rPr>
              <a:t>square</a:t>
            </a:r>
            <a:r>
              <a:rPr lang="en" sz="1800" dirty="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en" sz="1800" dirty="0">
                <a:solidFill>
                  <a:srgbClr val="7A5FE7"/>
                </a:solidFill>
                <a:latin typeface="Roboto Mono"/>
                <a:ea typeface="Roboto Mono"/>
                <a:cs typeface="Roboto Mono"/>
                <a:sym typeface="Roboto Mono"/>
              </a:rPr>
              <a:t>x</a:t>
            </a:r>
            <a:r>
              <a:rPr lang="en" sz="1800" dirty="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):</a:t>
            </a:r>
            <a:endParaRPr sz="1800" dirty="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dirty="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	</a:t>
            </a:r>
            <a:r>
              <a:rPr lang="en" sz="1800" b="1" dirty="0">
                <a:solidFill>
                  <a:srgbClr val="FF9900"/>
                </a:solidFill>
                <a:latin typeface="Roboto Mono"/>
                <a:ea typeface="Roboto Mono"/>
                <a:cs typeface="Roboto Mono"/>
                <a:sym typeface="Roboto Mono"/>
              </a:rPr>
              <a:t>return</a:t>
            </a:r>
            <a:r>
              <a:rPr lang="en" sz="1800" dirty="0">
                <a:solidFill>
                  <a:srgbClr val="FF9900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800" dirty="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x </a:t>
            </a:r>
            <a:r>
              <a:rPr lang="en" sz="1800" b="1" dirty="0">
                <a:solidFill>
                  <a:srgbClr val="FF9900"/>
                </a:solidFill>
                <a:latin typeface="Roboto Mono"/>
                <a:ea typeface="Roboto Mono"/>
                <a:cs typeface="Roboto Mono"/>
                <a:sym typeface="Roboto Mono"/>
              </a:rPr>
              <a:t>*</a:t>
            </a:r>
            <a:r>
              <a:rPr lang="en" sz="1800" dirty="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 x</a:t>
            </a:r>
            <a:endParaRPr sz="1800" dirty="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79" name="Google Shape;379;p68"/>
          <p:cNvSpPr txBox="1"/>
          <p:nvPr/>
        </p:nvSpPr>
        <p:spPr>
          <a:xfrm>
            <a:off x="311700" y="1017656"/>
            <a:ext cx="3774600" cy="3594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square </a:t>
            </a:r>
            <a:r>
              <a:rPr lang="en" sz="1800" b="1">
                <a:solidFill>
                  <a:srgbClr val="FF9900"/>
                </a:solidFill>
                <a:latin typeface="Roboto Mono"/>
                <a:ea typeface="Roboto Mono"/>
                <a:cs typeface="Roboto Mono"/>
                <a:sym typeface="Roboto Mono"/>
              </a:rPr>
              <a:t>= lambda</a:t>
            </a:r>
            <a:r>
              <a:rPr lang="en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800">
                <a:solidFill>
                  <a:srgbClr val="7A5FE7"/>
                </a:solidFill>
                <a:latin typeface="Roboto Mono"/>
                <a:ea typeface="Roboto Mono"/>
                <a:cs typeface="Roboto Mono"/>
                <a:sym typeface="Roboto Mono"/>
              </a:rPr>
              <a:t>x</a:t>
            </a:r>
            <a:r>
              <a:rPr lang="en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: x </a:t>
            </a:r>
            <a:r>
              <a:rPr lang="en" sz="1800" b="1">
                <a:solidFill>
                  <a:srgbClr val="FF9900"/>
                </a:solidFill>
                <a:latin typeface="Roboto Mono"/>
                <a:ea typeface="Roboto Mono"/>
                <a:cs typeface="Roboto Mono"/>
                <a:sym typeface="Roboto Mono"/>
              </a:rPr>
              <a:t>*</a:t>
            </a:r>
            <a:r>
              <a:rPr lang="en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 x</a:t>
            </a:r>
            <a:endParaRPr sz="18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pic>
        <p:nvPicPr>
          <p:cNvPr id="380" name="Google Shape;380;p68"/>
          <p:cNvPicPr preferRelativeResize="0"/>
          <p:nvPr/>
        </p:nvPicPr>
        <p:blipFill rotWithShape="1">
          <a:blip r:embed="rId3">
            <a:alphaModFix/>
          </a:blip>
          <a:srcRect r="12388"/>
          <a:stretch/>
        </p:blipFill>
        <p:spPr>
          <a:xfrm>
            <a:off x="277681" y="1621737"/>
            <a:ext cx="4337109" cy="8944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81" name="Google Shape;381;p68"/>
          <p:cNvGrpSpPr/>
          <p:nvPr/>
        </p:nvGrpSpPr>
        <p:grpSpPr>
          <a:xfrm>
            <a:off x="5188678" y="1731850"/>
            <a:ext cx="4133804" cy="765400"/>
            <a:chOff x="152396" y="3119847"/>
            <a:chExt cx="4133804" cy="763491"/>
          </a:xfrm>
        </p:grpSpPr>
        <p:pic>
          <p:nvPicPr>
            <p:cNvPr id="382" name="Google Shape;382;p68"/>
            <p:cNvPicPr preferRelativeResize="0"/>
            <p:nvPr/>
          </p:nvPicPr>
          <p:blipFill rotWithShape="1">
            <a:blip r:embed="rId4">
              <a:alphaModFix/>
            </a:blip>
            <a:srcRect r="37934"/>
            <a:stretch/>
          </p:blipFill>
          <p:spPr>
            <a:xfrm>
              <a:off x="152396" y="3119847"/>
              <a:ext cx="3139325" cy="763491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383" name="Google Shape;383;p68"/>
            <p:cNvGrpSpPr/>
            <p:nvPr/>
          </p:nvGrpSpPr>
          <p:grpSpPr>
            <a:xfrm>
              <a:off x="2023826" y="3257600"/>
              <a:ext cx="2262374" cy="340950"/>
              <a:chOff x="2023826" y="3257600"/>
              <a:chExt cx="2262374" cy="340950"/>
            </a:xfrm>
          </p:grpSpPr>
          <p:pic>
            <p:nvPicPr>
              <p:cNvPr id="384" name="Google Shape;384;p68"/>
              <p:cNvPicPr preferRelativeResize="0"/>
              <p:nvPr/>
            </p:nvPicPr>
            <p:blipFill rotWithShape="1">
              <a:blip r:embed="rId3">
                <a:alphaModFix/>
              </a:blip>
              <a:srcRect l="65040" t="14345" r="11894" b="63317"/>
              <a:stretch/>
            </p:blipFill>
            <p:spPr>
              <a:xfrm>
                <a:off x="2023826" y="3428000"/>
                <a:ext cx="1166700" cy="17055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85" name="Google Shape;385;p68"/>
              <p:cNvSpPr/>
              <p:nvPr/>
            </p:nvSpPr>
            <p:spPr>
              <a:xfrm>
                <a:off x="3160900" y="3257600"/>
                <a:ext cx="1125300" cy="1704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86" name="Google Shape;386;p68"/>
          <p:cNvGrpSpPr/>
          <p:nvPr/>
        </p:nvGrpSpPr>
        <p:grpSpPr>
          <a:xfrm>
            <a:off x="2421400" y="1742741"/>
            <a:ext cx="5483325" cy="3057290"/>
            <a:chOff x="2499200" y="2543625"/>
            <a:chExt cx="5483325" cy="3373375"/>
          </a:xfrm>
        </p:grpSpPr>
        <p:sp>
          <p:nvSpPr>
            <p:cNvPr id="387" name="Google Shape;387;p68"/>
            <p:cNvSpPr/>
            <p:nvPr/>
          </p:nvSpPr>
          <p:spPr>
            <a:xfrm>
              <a:off x="6020600" y="5597200"/>
              <a:ext cx="1705500" cy="3198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FF00FF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68"/>
            <p:cNvSpPr/>
            <p:nvPr/>
          </p:nvSpPr>
          <p:spPr>
            <a:xfrm>
              <a:off x="2499200" y="2543625"/>
              <a:ext cx="131700" cy="2133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FF00FF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68"/>
            <p:cNvSpPr/>
            <p:nvPr/>
          </p:nvSpPr>
          <p:spPr>
            <a:xfrm>
              <a:off x="7458125" y="2627713"/>
              <a:ext cx="524400" cy="2133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FF00FF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0" name="Google Shape;390;p68"/>
          <p:cNvGrpSpPr/>
          <p:nvPr/>
        </p:nvGrpSpPr>
        <p:grpSpPr>
          <a:xfrm>
            <a:off x="654125" y="2100071"/>
            <a:ext cx="5442900" cy="2197497"/>
            <a:chOff x="673575" y="2883221"/>
            <a:chExt cx="5442900" cy="2884233"/>
          </a:xfrm>
        </p:grpSpPr>
        <p:sp>
          <p:nvSpPr>
            <p:cNvPr id="391" name="Google Shape;391;p68"/>
            <p:cNvSpPr/>
            <p:nvPr/>
          </p:nvSpPr>
          <p:spPr>
            <a:xfrm>
              <a:off x="4105750" y="5447654"/>
              <a:ext cx="1433400" cy="3198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FF00FF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68"/>
            <p:cNvSpPr/>
            <p:nvPr/>
          </p:nvSpPr>
          <p:spPr>
            <a:xfrm>
              <a:off x="673575" y="2883221"/>
              <a:ext cx="534600" cy="2133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FF00FF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68"/>
            <p:cNvSpPr/>
            <p:nvPr/>
          </p:nvSpPr>
          <p:spPr>
            <a:xfrm>
              <a:off x="5581875" y="2883223"/>
              <a:ext cx="534600" cy="2133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FF00FF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4" name="Google Shape;394;p68"/>
          <p:cNvSpPr txBox="1">
            <a:spLocks noGrp="1"/>
          </p:cNvSpPr>
          <p:nvPr>
            <p:ph type="body" idx="1"/>
          </p:nvPr>
        </p:nvSpPr>
        <p:spPr>
          <a:xfrm>
            <a:off x="311700" y="4383144"/>
            <a:ext cx="8520600" cy="35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Only the </a:t>
            </a:r>
            <a:r>
              <a:rPr lang="en" sz="1800" b="1">
                <a:solidFill>
                  <a:srgbClr val="FF9900"/>
                </a:solidFill>
                <a:latin typeface="Roboto Mono"/>
                <a:ea typeface="Roboto Mono"/>
                <a:cs typeface="Roboto Mono"/>
                <a:sym typeface="Roboto Mono"/>
              </a:rPr>
              <a:t>def</a:t>
            </a:r>
            <a:r>
              <a:rPr lang="en" sz="1800" b="1">
                <a:solidFill>
                  <a:srgbClr val="FF9900"/>
                </a:solidFill>
              </a:rPr>
              <a:t> </a:t>
            </a:r>
            <a:r>
              <a:rPr lang="en"/>
              <a:t>statement gives the function an intrinsic name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6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Environment Diagram</a:t>
            </a:r>
            <a:endParaRPr/>
          </a:p>
        </p:txBody>
      </p:sp>
      <p:sp>
        <p:nvSpPr>
          <p:cNvPr id="400" name="Google Shape;400;p69"/>
          <p:cNvSpPr txBox="1"/>
          <p:nvPr/>
        </p:nvSpPr>
        <p:spPr>
          <a:xfrm>
            <a:off x="768900" y="1152475"/>
            <a:ext cx="5502900" cy="3019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times </a:t>
            </a:r>
            <a:r>
              <a:rPr lang="en" sz="1800" b="1">
                <a:solidFill>
                  <a:srgbClr val="FF9900"/>
                </a:solidFill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en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800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2</a:t>
            </a:r>
            <a:endParaRPr sz="1800">
              <a:solidFill>
                <a:srgbClr val="6AA8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>
              <a:solidFill>
                <a:srgbClr val="6AA8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b="1">
                <a:solidFill>
                  <a:srgbClr val="FF9900"/>
                </a:solidFill>
                <a:latin typeface="Roboto Mono"/>
                <a:ea typeface="Roboto Mono"/>
                <a:cs typeface="Roboto Mono"/>
                <a:sym typeface="Roboto Mono"/>
              </a:rPr>
              <a:t>def</a:t>
            </a:r>
            <a:r>
              <a:rPr lang="en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800">
                <a:solidFill>
                  <a:srgbClr val="0378CE"/>
                </a:solidFill>
                <a:latin typeface="Roboto Mono"/>
                <a:ea typeface="Roboto Mono"/>
                <a:cs typeface="Roboto Mono"/>
                <a:sym typeface="Roboto Mono"/>
              </a:rPr>
              <a:t>repeated</a:t>
            </a:r>
            <a:r>
              <a:rPr lang="en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en" sz="1800">
                <a:solidFill>
                  <a:srgbClr val="7A5FE7"/>
                </a:solidFill>
                <a:latin typeface="Roboto Mono"/>
                <a:ea typeface="Roboto Mono"/>
                <a:cs typeface="Roboto Mono"/>
                <a:sym typeface="Roboto Mono"/>
              </a:rPr>
              <a:t>f</a:t>
            </a:r>
            <a:r>
              <a:rPr lang="en" sz="1800">
                <a:latin typeface="Roboto Mono"/>
                <a:ea typeface="Roboto Mono"/>
                <a:cs typeface="Roboto Mono"/>
                <a:sym typeface="Roboto Mono"/>
              </a:rPr>
              <a:t>,</a:t>
            </a:r>
            <a:r>
              <a:rPr lang="en" sz="1800">
                <a:solidFill>
                  <a:srgbClr val="7A5FE7"/>
                </a:solidFill>
                <a:latin typeface="Roboto Mono"/>
                <a:ea typeface="Roboto Mono"/>
                <a:cs typeface="Roboto Mono"/>
                <a:sym typeface="Roboto Mono"/>
              </a:rPr>
              <a:t> n</a:t>
            </a:r>
            <a:r>
              <a:rPr lang="en" sz="1800">
                <a:latin typeface="Roboto Mono"/>
                <a:ea typeface="Roboto Mono"/>
                <a:cs typeface="Roboto Mono"/>
                <a:sym typeface="Roboto Mono"/>
              </a:rPr>
              <a:t>,</a:t>
            </a:r>
            <a:r>
              <a:rPr lang="en" sz="1800">
                <a:solidFill>
                  <a:srgbClr val="7A5FE7"/>
                </a:solidFill>
                <a:latin typeface="Roboto Mono"/>
                <a:ea typeface="Roboto Mono"/>
                <a:cs typeface="Roboto Mono"/>
                <a:sym typeface="Roboto Mono"/>
              </a:rPr>
              <a:t> x</a:t>
            </a:r>
            <a:r>
              <a:rPr lang="en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):</a:t>
            </a:r>
            <a:endParaRPr sz="18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	</a:t>
            </a:r>
            <a:r>
              <a:rPr lang="en" sz="1800" b="1">
                <a:solidFill>
                  <a:srgbClr val="FF9900"/>
                </a:solidFill>
                <a:latin typeface="Roboto Mono"/>
                <a:ea typeface="Roboto Mono"/>
                <a:cs typeface="Roboto Mono"/>
                <a:sym typeface="Roboto Mono"/>
              </a:rPr>
              <a:t>while</a:t>
            </a:r>
            <a:r>
              <a:rPr lang="en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 n </a:t>
            </a:r>
            <a:r>
              <a:rPr lang="en" sz="1800" b="1">
                <a:solidFill>
                  <a:srgbClr val="FF9900"/>
                </a:solidFill>
                <a:latin typeface="Roboto Mono"/>
                <a:ea typeface="Roboto Mono"/>
                <a:cs typeface="Roboto Mono"/>
                <a:sym typeface="Roboto Mono"/>
              </a:rPr>
              <a:t>&gt;</a:t>
            </a:r>
            <a:r>
              <a:rPr lang="en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800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0</a:t>
            </a:r>
            <a:r>
              <a:rPr lang="en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:</a:t>
            </a:r>
            <a:endParaRPr sz="18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		x </a:t>
            </a:r>
            <a:r>
              <a:rPr lang="en" sz="1800" b="1">
                <a:solidFill>
                  <a:srgbClr val="FF9900"/>
                </a:solidFill>
                <a:latin typeface="Roboto Mono"/>
                <a:ea typeface="Roboto Mono"/>
                <a:cs typeface="Roboto Mono"/>
                <a:sym typeface="Roboto Mono"/>
              </a:rPr>
              <a:t>= </a:t>
            </a:r>
            <a:r>
              <a:rPr lang="en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f(x)</a:t>
            </a:r>
            <a:endParaRPr sz="1800">
              <a:solidFill>
                <a:srgbClr val="6AA8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n </a:t>
            </a:r>
            <a:r>
              <a:rPr lang="en" sz="1800" b="1">
                <a:solidFill>
                  <a:srgbClr val="FF9900"/>
                </a:solidFill>
                <a:latin typeface="Roboto Mono"/>
                <a:ea typeface="Roboto Mono"/>
                <a:cs typeface="Roboto Mono"/>
                <a:sym typeface="Roboto Mono"/>
              </a:rPr>
              <a:t>-= </a:t>
            </a:r>
            <a:r>
              <a:rPr lang="en" sz="1800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1</a:t>
            </a:r>
            <a:endParaRPr sz="1800">
              <a:solidFill>
                <a:srgbClr val="6AA8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	</a:t>
            </a:r>
            <a:r>
              <a:rPr lang="en" sz="1800" b="1">
                <a:solidFill>
                  <a:srgbClr val="FF9900"/>
                </a:solidFill>
                <a:latin typeface="Roboto Mono"/>
                <a:ea typeface="Roboto Mono"/>
                <a:cs typeface="Roboto Mono"/>
                <a:sym typeface="Roboto Mono"/>
              </a:rPr>
              <a:t>return </a:t>
            </a:r>
            <a:r>
              <a:rPr lang="en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x</a:t>
            </a:r>
            <a:endParaRPr sz="18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b="1">
                <a:solidFill>
                  <a:srgbClr val="FF9900"/>
                </a:solidFill>
                <a:latin typeface="Roboto Mono"/>
                <a:ea typeface="Roboto Mono"/>
                <a:cs typeface="Roboto Mono"/>
                <a:sym typeface="Roboto Mono"/>
              </a:rPr>
              <a:t>def</a:t>
            </a:r>
            <a:r>
              <a:rPr lang="en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800">
                <a:solidFill>
                  <a:srgbClr val="0378CE"/>
                </a:solidFill>
                <a:latin typeface="Roboto Mono"/>
                <a:ea typeface="Roboto Mono"/>
                <a:cs typeface="Roboto Mono"/>
                <a:sym typeface="Roboto Mono"/>
              </a:rPr>
              <a:t>square</a:t>
            </a:r>
            <a:r>
              <a:rPr lang="en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en" sz="1800">
                <a:solidFill>
                  <a:srgbClr val="7A5FE7"/>
                </a:solidFill>
                <a:latin typeface="Roboto Mono"/>
                <a:ea typeface="Roboto Mono"/>
                <a:cs typeface="Roboto Mono"/>
                <a:sym typeface="Roboto Mono"/>
              </a:rPr>
              <a:t>x</a:t>
            </a:r>
            <a:r>
              <a:rPr lang="en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):</a:t>
            </a:r>
            <a:endParaRPr sz="1800">
              <a:solidFill>
                <a:srgbClr val="6AA8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	</a:t>
            </a:r>
            <a:r>
              <a:rPr lang="en" sz="1800" b="1">
                <a:solidFill>
                  <a:srgbClr val="FF9900"/>
                </a:solidFill>
                <a:latin typeface="Roboto Mono"/>
                <a:ea typeface="Roboto Mono"/>
                <a:cs typeface="Roboto Mono"/>
                <a:sym typeface="Roboto Mono"/>
              </a:rPr>
              <a:t>return </a:t>
            </a:r>
            <a:r>
              <a:rPr lang="en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x </a:t>
            </a:r>
            <a:r>
              <a:rPr lang="en" sz="1800" b="1">
                <a:solidFill>
                  <a:srgbClr val="FF9900"/>
                </a:solidFill>
                <a:latin typeface="Roboto Mono"/>
                <a:ea typeface="Roboto Mono"/>
                <a:cs typeface="Roboto Mono"/>
                <a:sym typeface="Roboto Mono"/>
              </a:rPr>
              <a:t>* </a:t>
            </a:r>
            <a:r>
              <a:rPr lang="en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x</a:t>
            </a:r>
            <a:endParaRPr sz="18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repeated(square, times, </a:t>
            </a:r>
            <a:r>
              <a:rPr lang="en" sz="1800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3</a:t>
            </a:r>
            <a:r>
              <a:rPr lang="en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)</a:t>
            </a:r>
            <a:endParaRPr sz="18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401" name="Google Shape;401;p69"/>
          <p:cNvSpPr txBox="1"/>
          <p:nvPr/>
        </p:nvSpPr>
        <p:spPr>
          <a:xfrm>
            <a:off x="768900" y="1131450"/>
            <a:ext cx="5502900" cy="28806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dirty="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times </a:t>
            </a:r>
            <a:r>
              <a:rPr lang="en" sz="1800" b="1" dirty="0">
                <a:solidFill>
                  <a:srgbClr val="FF9900"/>
                </a:solidFill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en" sz="1800" dirty="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800" dirty="0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2</a:t>
            </a:r>
            <a:endParaRPr sz="1800" dirty="0">
              <a:solidFill>
                <a:srgbClr val="6AA8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dirty="0">
              <a:solidFill>
                <a:srgbClr val="6AA8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b="1" dirty="0">
                <a:solidFill>
                  <a:srgbClr val="FF9900"/>
                </a:solidFill>
                <a:latin typeface="Roboto Mono"/>
                <a:ea typeface="Roboto Mono"/>
                <a:cs typeface="Roboto Mono"/>
                <a:sym typeface="Roboto Mono"/>
              </a:rPr>
              <a:t>def</a:t>
            </a:r>
            <a:r>
              <a:rPr lang="en" sz="1800" dirty="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800" dirty="0">
                <a:solidFill>
                  <a:srgbClr val="0378CE"/>
                </a:solidFill>
                <a:latin typeface="Roboto Mono"/>
                <a:ea typeface="Roboto Mono"/>
                <a:cs typeface="Roboto Mono"/>
                <a:sym typeface="Roboto Mono"/>
              </a:rPr>
              <a:t>repeated</a:t>
            </a:r>
            <a:r>
              <a:rPr lang="en" sz="1800" dirty="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en" sz="1800" dirty="0">
                <a:solidFill>
                  <a:srgbClr val="7A5FE7"/>
                </a:solidFill>
                <a:latin typeface="Roboto Mono"/>
                <a:ea typeface="Roboto Mono"/>
                <a:cs typeface="Roboto Mono"/>
                <a:sym typeface="Roboto Mono"/>
              </a:rPr>
              <a:t>f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,</a:t>
            </a:r>
            <a:r>
              <a:rPr lang="en" sz="1800" dirty="0">
                <a:solidFill>
                  <a:srgbClr val="7A5FE7"/>
                </a:solidFill>
                <a:latin typeface="Roboto Mono"/>
                <a:ea typeface="Roboto Mono"/>
                <a:cs typeface="Roboto Mono"/>
                <a:sym typeface="Roboto Mono"/>
              </a:rPr>
              <a:t> n</a:t>
            </a:r>
            <a:r>
              <a:rPr lang="en" sz="1800" dirty="0">
                <a:latin typeface="Roboto Mono"/>
                <a:ea typeface="Roboto Mono"/>
                <a:cs typeface="Roboto Mono"/>
                <a:sym typeface="Roboto Mono"/>
              </a:rPr>
              <a:t>,</a:t>
            </a:r>
            <a:r>
              <a:rPr lang="en" sz="1800" dirty="0">
                <a:solidFill>
                  <a:srgbClr val="7A5FE7"/>
                </a:solidFill>
                <a:latin typeface="Roboto Mono"/>
                <a:ea typeface="Roboto Mono"/>
                <a:cs typeface="Roboto Mono"/>
                <a:sym typeface="Roboto Mono"/>
              </a:rPr>
              <a:t> x</a:t>
            </a:r>
            <a:r>
              <a:rPr lang="en" sz="1800" dirty="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):</a:t>
            </a:r>
            <a:endParaRPr sz="1800" dirty="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dirty="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	</a:t>
            </a:r>
            <a:r>
              <a:rPr lang="en" sz="1800" b="1" dirty="0">
                <a:solidFill>
                  <a:srgbClr val="FF9900"/>
                </a:solidFill>
                <a:latin typeface="Roboto Mono"/>
                <a:ea typeface="Roboto Mono"/>
                <a:cs typeface="Roboto Mono"/>
                <a:sym typeface="Roboto Mono"/>
              </a:rPr>
              <a:t>while</a:t>
            </a:r>
            <a:r>
              <a:rPr lang="en" sz="1800" dirty="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 n </a:t>
            </a:r>
            <a:r>
              <a:rPr lang="en" sz="1800" b="1" dirty="0">
                <a:solidFill>
                  <a:srgbClr val="FF9900"/>
                </a:solidFill>
                <a:latin typeface="Roboto Mono"/>
                <a:ea typeface="Roboto Mono"/>
                <a:cs typeface="Roboto Mono"/>
                <a:sym typeface="Roboto Mono"/>
              </a:rPr>
              <a:t>&gt;</a:t>
            </a:r>
            <a:r>
              <a:rPr lang="en" sz="1800" dirty="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800" dirty="0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0</a:t>
            </a:r>
            <a:r>
              <a:rPr lang="en" sz="1800" dirty="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:</a:t>
            </a:r>
            <a:endParaRPr sz="1800" dirty="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dirty="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		x </a:t>
            </a:r>
            <a:r>
              <a:rPr lang="en" sz="1800" b="1" dirty="0">
                <a:solidFill>
                  <a:srgbClr val="FF9900"/>
                </a:solidFill>
                <a:latin typeface="Roboto Mono"/>
                <a:ea typeface="Roboto Mono"/>
                <a:cs typeface="Roboto Mono"/>
                <a:sym typeface="Roboto Mono"/>
              </a:rPr>
              <a:t>= </a:t>
            </a:r>
            <a:r>
              <a:rPr lang="en" sz="1800" dirty="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f(x)</a:t>
            </a:r>
            <a:endParaRPr sz="1800" dirty="0">
              <a:solidFill>
                <a:srgbClr val="6AA8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dirty="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	n </a:t>
            </a:r>
            <a:r>
              <a:rPr lang="en" sz="1800" b="1" dirty="0">
                <a:solidFill>
                  <a:srgbClr val="FF9900"/>
                </a:solidFill>
                <a:latin typeface="Roboto Mono"/>
                <a:ea typeface="Roboto Mono"/>
                <a:cs typeface="Roboto Mono"/>
                <a:sym typeface="Roboto Mono"/>
              </a:rPr>
              <a:t>-= </a:t>
            </a:r>
            <a:r>
              <a:rPr lang="en" sz="1800" dirty="0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1</a:t>
            </a:r>
            <a:endParaRPr sz="1800" dirty="0">
              <a:solidFill>
                <a:srgbClr val="6AA8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dirty="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	</a:t>
            </a:r>
            <a:r>
              <a:rPr lang="en" sz="1800" b="1" dirty="0">
                <a:solidFill>
                  <a:srgbClr val="FF9900"/>
                </a:solidFill>
                <a:latin typeface="Roboto Mono"/>
                <a:ea typeface="Roboto Mono"/>
                <a:cs typeface="Roboto Mono"/>
                <a:sym typeface="Roboto Mono"/>
              </a:rPr>
              <a:t>return </a:t>
            </a:r>
            <a:r>
              <a:rPr lang="en" sz="1800" dirty="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x</a:t>
            </a:r>
            <a:endParaRPr sz="1800" dirty="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dirty="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dirty="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repeated(</a:t>
            </a:r>
            <a:r>
              <a:rPr lang="en" sz="1800" b="1" dirty="0">
                <a:solidFill>
                  <a:srgbClr val="FF9900"/>
                </a:solidFill>
                <a:latin typeface="Roboto Mono"/>
                <a:ea typeface="Roboto Mono"/>
                <a:cs typeface="Roboto Mono"/>
                <a:sym typeface="Roboto Mono"/>
              </a:rPr>
              <a:t>lambda</a:t>
            </a:r>
            <a:r>
              <a:rPr lang="en" sz="1800" dirty="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800" dirty="0">
                <a:solidFill>
                  <a:srgbClr val="7A5FE7"/>
                </a:solidFill>
                <a:latin typeface="Roboto Mono"/>
                <a:ea typeface="Roboto Mono"/>
                <a:cs typeface="Roboto Mono"/>
                <a:sym typeface="Roboto Mono"/>
              </a:rPr>
              <a:t>x</a:t>
            </a:r>
            <a:r>
              <a:rPr lang="en" sz="1800" dirty="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: x</a:t>
            </a:r>
            <a:r>
              <a:rPr lang="en" sz="1800" b="1" dirty="0">
                <a:solidFill>
                  <a:srgbClr val="FF9900"/>
                </a:solidFill>
                <a:latin typeface="Roboto Mono"/>
                <a:ea typeface="Roboto Mono"/>
                <a:cs typeface="Roboto Mono"/>
                <a:sym typeface="Roboto Mono"/>
              </a:rPr>
              <a:t>*</a:t>
            </a:r>
            <a:r>
              <a:rPr lang="en" sz="1800" dirty="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x, times, </a:t>
            </a:r>
            <a:r>
              <a:rPr lang="en" sz="1800" dirty="0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3</a:t>
            </a:r>
            <a:r>
              <a:rPr lang="en" sz="1800" dirty="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)</a:t>
            </a:r>
            <a:endParaRPr sz="1800" dirty="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70"/>
          <p:cNvSpPr txBox="1">
            <a:spLocks noGrp="1"/>
          </p:cNvSpPr>
          <p:nvPr>
            <p:ph type="title"/>
          </p:nvPr>
        </p:nvSpPr>
        <p:spPr>
          <a:xfrm>
            <a:off x="468492" y="245439"/>
            <a:ext cx="81606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Comparisons</a:t>
            </a:r>
            <a:endParaRPr/>
          </a:p>
        </p:txBody>
      </p:sp>
      <p:pic>
        <p:nvPicPr>
          <p:cNvPr id="407" name="Google Shape;407;p70" descr="04_06.png"/>
          <p:cNvPicPr preferRelativeResize="0"/>
          <p:nvPr/>
        </p:nvPicPr>
        <p:blipFill rotWithShape="1">
          <a:blip r:embed="rId3">
            <a:alphaModFix/>
          </a:blip>
          <a:srcRect b="37162"/>
          <a:stretch/>
        </p:blipFill>
        <p:spPr>
          <a:xfrm>
            <a:off x="67650" y="923194"/>
            <a:ext cx="4712751" cy="2218031"/>
          </a:xfrm>
          <a:prstGeom prst="rect">
            <a:avLst/>
          </a:prstGeom>
          <a:noFill/>
          <a:ln>
            <a:noFill/>
          </a:ln>
        </p:spPr>
      </p:pic>
      <p:pic>
        <p:nvPicPr>
          <p:cNvPr id="408" name="Google Shape;408;p70" descr="04_07.png"/>
          <p:cNvPicPr preferRelativeResize="0"/>
          <p:nvPr/>
        </p:nvPicPr>
        <p:blipFill rotWithShape="1">
          <a:blip r:embed="rId4">
            <a:alphaModFix/>
          </a:blip>
          <a:srcRect b="38446"/>
          <a:stretch/>
        </p:blipFill>
        <p:spPr>
          <a:xfrm>
            <a:off x="44442" y="3141225"/>
            <a:ext cx="5624026" cy="1946700"/>
          </a:xfrm>
          <a:prstGeom prst="rect">
            <a:avLst/>
          </a:prstGeom>
          <a:noFill/>
          <a:ln>
            <a:noFill/>
          </a:ln>
        </p:spPr>
      </p:pic>
      <p:sp>
        <p:nvSpPr>
          <p:cNvPr id="409" name="Google Shape;409;p70"/>
          <p:cNvSpPr txBox="1"/>
          <p:nvPr/>
        </p:nvSpPr>
        <p:spPr>
          <a:xfrm>
            <a:off x="6308100" y="232081"/>
            <a:ext cx="2835900" cy="2584496"/>
          </a:xfrm>
          <a:prstGeom prst="rect">
            <a:avLst/>
          </a:prstGeom>
          <a:solidFill>
            <a:srgbClr val="FDF6E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8100" marR="381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times </a:t>
            </a:r>
            <a:r>
              <a:rPr lang="en" sz="1200" dirty="0">
                <a:solidFill>
                  <a:srgbClr val="859900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en" sz="12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200" dirty="0">
                <a:solidFill>
                  <a:srgbClr val="D33682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2</a:t>
            </a:r>
            <a:br>
              <a:rPr lang="en" sz="12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 dirty="0">
                <a:solidFill>
                  <a:srgbClr val="748B00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def</a:t>
            </a:r>
            <a:r>
              <a:rPr lang="en" sz="12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200" dirty="0">
                <a:solidFill>
                  <a:srgbClr val="268BD2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repeated</a:t>
            </a:r>
            <a:r>
              <a:rPr lang="en" sz="12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(f, n, x):</a:t>
            </a:r>
            <a:br>
              <a:rPr lang="en" sz="12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" sz="1200" dirty="0">
                <a:solidFill>
                  <a:srgbClr val="859900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while</a:t>
            </a:r>
            <a:r>
              <a:rPr lang="en" sz="12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 n </a:t>
            </a:r>
            <a:r>
              <a:rPr lang="en" sz="1200" dirty="0">
                <a:solidFill>
                  <a:srgbClr val="859900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&gt;</a:t>
            </a:r>
            <a:r>
              <a:rPr lang="en" sz="12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200" dirty="0">
                <a:solidFill>
                  <a:srgbClr val="D33682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0</a:t>
            </a:r>
            <a:r>
              <a:rPr lang="en" sz="12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:</a:t>
            </a:r>
            <a:br>
              <a:rPr lang="en" sz="12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        x </a:t>
            </a:r>
            <a:r>
              <a:rPr lang="en" sz="1200" dirty="0">
                <a:solidFill>
                  <a:srgbClr val="859900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en" sz="12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 f(x)</a:t>
            </a:r>
            <a:br>
              <a:rPr lang="en" sz="12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        n </a:t>
            </a:r>
            <a:r>
              <a:rPr lang="en" sz="1200" dirty="0">
                <a:solidFill>
                  <a:srgbClr val="859900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-=</a:t>
            </a:r>
            <a:r>
              <a:rPr lang="en" sz="12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200" dirty="0">
                <a:solidFill>
                  <a:srgbClr val="D33682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1</a:t>
            </a:r>
            <a:br>
              <a:rPr lang="en" sz="12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" sz="1200" dirty="0">
                <a:solidFill>
                  <a:srgbClr val="859900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return</a:t>
            </a:r>
            <a:r>
              <a:rPr lang="en" sz="12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 x</a:t>
            </a:r>
            <a:br>
              <a:rPr lang="en" sz="12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 dirty="0">
                <a:solidFill>
                  <a:srgbClr val="748B00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def</a:t>
            </a:r>
            <a:r>
              <a:rPr lang="en" sz="12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200" dirty="0">
                <a:solidFill>
                  <a:srgbClr val="268BD2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square</a:t>
            </a:r>
            <a:r>
              <a:rPr lang="en" sz="12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(x):</a:t>
            </a:r>
            <a:br>
              <a:rPr lang="en" sz="12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" sz="1200" dirty="0">
                <a:solidFill>
                  <a:srgbClr val="859900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return</a:t>
            </a:r>
            <a:r>
              <a:rPr lang="en" sz="12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 x </a:t>
            </a:r>
            <a:r>
              <a:rPr lang="en" sz="1200" dirty="0">
                <a:solidFill>
                  <a:srgbClr val="859900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*</a:t>
            </a:r>
            <a:r>
              <a:rPr lang="en" sz="12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 x</a:t>
            </a:r>
            <a:br>
              <a:rPr lang="en" sz="12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repeated(square, times, </a:t>
            </a:r>
            <a:r>
              <a:rPr lang="en" sz="1200" dirty="0">
                <a:solidFill>
                  <a:srgbClr val="D33682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3</a:t>
            </a:r>
            <a:r>
              <a:rPr lang="en" sz="12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)</a:t>
            </a:r>
            <a:endParaRPr sz="1200" dirty="0">
              <a:solidFill>
                <a:srgbClr val="D33682"/>
              </a:solidFill>
              <a:highlight>
                <a:srgbClr val="FDF6E3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410" name="Google Shape;410;p70"/>
          <p:cNvSpPr txBox="1"/>
          <p:nvPr/>
        </p:nvSpPr>
        <p:spPr>
          <a:xfrm>
            <a:off x="5591100" y="3082039"/>
            <a:ext cx="3552900" cy="2090449"/>
          </a:xfrm>
          <a:prstGeom prst="rect">
            <a:avLst/>
          </a:prstGeom>
          <a:solidFill>
            <a:srgbClr val="FDF6E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8100" marR="381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times </a:t>
            </a:r>
            <a:r>
              <a:rPr lang="en" sz="1200" dirty="0">
                <a:solidFill>
                  <a:srgbClr val="859900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en" sz="12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200" dirty="0">
                <a:solidFill>
                  <a:srgbClr val="D33682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2</a:t>
            </a:r>
            <a:br>
              <a:rPr lang="en" sz="12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 dirty="0">
                <a:solidFill>
                  <a:srgbClr val="748B00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def</a:t>
            </a:r>
            <a:r>
              <a:rPr lang="en" sz="12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200" dirty="0">
                <a:solidFill>
                  <a:srgbClr val="268BD2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repeated</a:t>
            </a:r>
            <a:r>
              <a:rPr lang="en" sz="12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(f, n, x):</a:t>
            </a:r>
            <a:br>
              <a:rPr lang="en" sz="12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" sz="1200" dirty="0">
                <a:solidFill>
                  <a:srgbClr val="859900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while</a:t>
            </a:r>
            <a:r>
              <a:rPr lang="en" sz="12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 n </a:t>
            </a:r>
            <a:r>
              <a:rPr lang="en" sz="1200" dirty="0">
                <a:solidFill>
                  <a:srgbClr val="859900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&gt;</a:t>
            </a:r>
            <a:r>
              <a:rPr lang="en" sz="12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200" dirty="0">
                <a:solidFill>
                  <a:srgbClr val="D33682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0</a:t>
            </a:r>
            <a:r>
              <a:rPr lang="en" sz="12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:</a:t>
            </a:r>
            <a:br>
              <a:rPr lang="en" sz="12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        x </a:t>
            </a:r>
            <a:r>
              <a:rPr lang="en" sz="1200" dirty="0">
                <a:solidFill>
                  <a:srgbClr val="859900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en" sz="12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 f(x)</a:t>
            </a:r>
            <a:br>
              <a:rPr lang="en" sz="12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        n </a:t>
            </a:r>
            <a:r>
              <a:rPr lang="en" sz="1200" dirty="0">
                <a:solidFill>
                  <a:srgbClr val="859900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-=</a:t>
            </a:r>
            <a:r>
              <a:rPr lang="en" sz="12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200" dirty="0">
                <a:solidFill>
                  <a:srgbClr val="D33682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1</a:t>
            </a:r>
            <a:br>
              <a:rPr lang="en" sz="12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" sz="1200" dirty="0">
                <a:solidFill>
                  <a:srgbClr val="859900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return</a:t>
            </a:r>
            <a:r>
              <a:rPr lang="en" sz="12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 x</a:t>
            </a:r>
            <a:br>
              <a:rPr lang="en" sz="12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2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repeated(</a:t>
            </a:r>
            <a:r>
              <a:rPr lang="en" sz="1200" dirty="0">
                <a:solidFill>
                  <a:srgbClr val="073642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lambda</a:t>
            </a:r>
            <a:r>
              <a:rPr lang="en" sz="12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 x: x </a:t>
            </a:r>
            <a:r>
              <a:rPr lang="en" sz="1200" dirty="0">
                <a:solidFill>
                  <a:srgbClr val="859900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*</a:t>
            </a:r>
            <a:r>
              <a:rPr lang="en" sz="12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 x, times, </a:t>
            </a:r>
            <a:r>
              <a:rPr lang="en" sz="1200" dirty="0">
                <a:solidFill>
                  <a:srgbClr val="D33682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3</a:t>
            </a:r>
            <a:r>
              <a:rPr lang="en" sz="12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)</a:t>
            </a:r>
            <a:endParaRPr sz="1200" dirty="0">
              <a:solidFill>
                <a:srgbClr val="586E75"/>
              </a:solidFill>
              <a:highlight>
                <a:srgbClr val="FDF6E3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marL="38100" marR="381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586E75"/>
              </a:solidFill>
              <a:highlight>
                <a:srgbClr val="FDF6E3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411" name="Google Shape;411;p70"/>
          <p:cNvSpPr/>
          <p:nvPr/>
        </p:nvSpPr>
        <p:spPr>
          <a:xfrm>
            <a:off x="2475450" y="1566925"/>
            <a:ext cx="1082100" cy="855600"/>
          </a:xfrm>
          <a:prstGeom prst="wedgeRoundRectCallout">
            <a:avLst>
              <a:gd name="adj1" fmla="val -25000"/>
              <a:gd name="adj2" fmla="val -63702"/>
              <a:gd name="adj3" fmla="val 0"/>
            </a:avLst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Bounded to name in global frame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12" name="Google Shape;412;p70"/>
          <p:cNvSpPr/>
          <p:nvPr/>
        </p:nvSpPr>
        <p:spPr>
          <a:xfrm>
            <a:off x="3111300" y="3820553"/>
            <a:ext cx="1082100" cy="1047600"/>
          </a:xfrm>
          <a:prstGeom prst="wedgeRoundRectCallout">
            <a:avLst>
              <a:gd name="adj1" fmla="val -25000"/>
              <a:gd name="adj2" fmla="val -63702"/>
              <a:gd name="adj3" fmla="val 0"/>
            </a:avLst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Roboto"/>
                <a:ea typeface="Roboto"/>
                <a:cs typeface="Roboto"/>
                <a:sym typeface="Roboto"/>
              </a:rPr>
              <a:t>Not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 bounded to name in global frame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13" name="Google Shape;413;p70"/>
          <p:cNvSpPr/>
          <p:nvPr/>
        </p:nvSpPr>
        <p:spPr>
          <a:xfrm>
            <a:off x="3698300" y="1566909"/>
            <a:ext cx="1082100" cy="740400"/>
          </a:xfrm>
          <a:prstGeom prst="wedgeRoundRectCallout">
            <a:avLst>
              <a:gd name="adj1" fmla="val -25000"/>
              <a:gd name="adj2" fmla="val -63702"/>
              <a:gd name="adj3" fmla="val 0"/>
            </a:avLst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Parent is the global frame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14" name="Google Shape;414;p70"/>
          <p:cNvSpPr/>
          <p:nvPr/>
        </p:nvSpPr>
        <p:spPr>
          <a:xfrm>
            <a:off x="4351200" y="3744328"/>
            <a:ext cx="1082100" cy="740400"/>
          </a:xfrm>
          <a:prstGeom prst="wedgeRoundRectCallout">
            <a:avLst>
              <a:gd name="adj1" fmla="val -25000"/>
              <a:gd name="adj2" fmla="val -63702"/>
              <a:gd name="adj3" fmla="val 0"/>
            </a:avLst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Parent is the global frame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15" name="Google Shape;415;p70"/>
          <p:cNvSpPr/>
          <p:nvPr/>
        </p:nvSpPr>
        <p:spPr>
          <a:xfrm>
            <a:off x="270600" y="2570747"/>
            <a:ext cx="2272500" cy="307200"/>
          </a:xfrm>
          <a:prstGeom prst="wedgeRoundRectCallout">
            <a:avLst>
              <a:gd name="adj1" fmla="val -33333"/>
              <a:gd name="adj2" fmla="val 92811"/>
              <a:gd name="adj3" fmla="val 0"/>
            </a:avLst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Intrinsic name is “square”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16" name="Google Shape;416;p70"/>
          <p:cNvSpPr/>
          <p:nvPr/>
        </p:nvSpPr>
        <p:spPr>
          <a:xfrm>
            <a:off x="125425" y="4484803"/>
            <a:ext cx="2272500" cy="307200"/>
          </a:xfrm>
          <a:prstGeom prst="wedgeRoundRectCallout">
            <a:avLst>
              <a:gd name="adj1" fmla="val -33333"/>
              <a:gd name="adj2" fmla="val 92811"/>
              <a:gd name="adj3" fmla="val 0"/>
            </a:avLst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Intrinsic name is “</a:t>
            </a:r>
            <a:r>
              <a:rPr lang="en">
                <a:solidFill>
                  <a:srgbClr val="545454"/>
                </a:solidFill>
                <a:latin typeface="Roboto"/>
                <a:ea typeface="Roboto"/>
                <a:cs typeface="Roboto"/>
                <a:sym typeface="Roboto"/>
              </a:rPr>
              <a:t>λ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”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71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Higher Order Functions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54"/>
          <p:cNvSpPr txBox="1">
            <a:spLocks noGrp="1"/>
          </p:cNvSpPr>
          <p:nvPr>
            <p:ph type="title"/>
          </p:nvPr>
        </p:nvSpPr>
        <p:spPr>
          <a:xfrm>
            <a:off x="491700" y="368831"/>
            <a:ext cx="81606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are Environment Diagrams?</a:t>
            </a:r>
            <a:endParaRPr/>
          </a:p>
        </p:txBody>
      </p:sp>
      <p:sp>
        <p:nvSpPr>
          <p:cNvPr id="221" name="Google Shape;221;p54"/>
          <p:cNvSpPr txBox="1">
            <a:spLocks noGrp="1"/>
          </p:cNvSpPr>
          <p:nvPr>
            <p:ph type="body" idx="1"/>
          </p:nvPr>
        </p:nvSpPr>
        <p:spPr>
          <a:xfrm>
            <a:off x="433225" y="1397600"/>
            <a:ext cx="8371500" cy="276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 visual tool to keep track of bindings &amp; state of a computer program</a:t>
            </a:r>
            <a:endParaRPr sz="18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80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In this class, we use Python as our primary language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The diagrams we teach can be applied to similar languages</a:t>
            </a:r>
            <a:endParaRPr sz="18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p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Higher Order Functions</a:t>
            </a:r>
            <a:endParaRPr/>
          </a:p>
        </p:txBody>
      </p:sp>
      <p:sp>
        <p:nvSpPr>
          <p:cNvPr id="427" name="Google Shape;427;p72"/>
          <p:cNvSpPr txBox="1">
            <a:spLocks noGrp="1"/>
          </p:cNvSpPr>
          <p:nvPr>
            <p:ph type="body" idx="1"/>
          </p:nvPr>
        </p:nvSpPr>
        <p:spPr>
          <a:xfrm>
            <a:off x="311700" y="1076269"/>
            <a:ext cx="6108000" cy="188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function that ... </a:t>
            </a:r>
            <a:endParaRPr/>
          </a:p>
          <a:p>
            <a:pPr marL="457200" lvl="0" indent="-355600" algn="l" rtl="0">
              <a:spcBef>
                <a:spcPts val="160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takes a function as an argument value, and/or </a:t>
            </a:r>
            <a:endParaRPr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returns a function as a return value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You just saw this in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previous example!</a:t>
            </a:r>
            <a:endParaRPr/>
          </a:p>
        </p:txBody>
      </p:sp>
      <p:sp>
        <p:nvSpPr>
          <p:cNvPr id="428" name="Google Shape;428;p72"/>
          <p:cNvSpPr txBox="1"/>
          <p:nvPr/>
        </p:nvSpPr>
        <p:spPr>
          <a:xfrm>
            <a:off x="3804325" y="2495550"/>
            <a:ext cx="5199600" cy="22677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times </a:t>
            </a:r>
            <a:r>
              <a:rPr lang="en" sz="1800" b="1">
                <a:solidFill>
                  <a:srgbClr val="FF9900"/>
                </a:solidFill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en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800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2</a:t>
            </a:r>
            <a:endParaRPr sz="1800">
              <a:solidFill>
                <a:srgbClr val="6AA8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>
              <a:solidFill>
                <a:srgbClr val="6AA8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b="1">
                <a:solidFill>
                  <a:srgbClr val="FF9900"/>
                </a:solidFill>
                <a:latin typeface="Roboto Mono"/>
                <a:ea typeface="Roboto Mono"/>
                <a:cs typeface="Roboto Mono"/>
                <a:sym typeface="Roboto Mono"/>
              </a:rPr>
              <a:t>def</a:t>
            </a:r>
            <a:r>
              <a:rPr lang="en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800">
                <a:solidFill>
                  <a:srgbClr val="0378CE"/>
                </a:solidFill>
                <a:latin typeface="Roboto Mono"/>
                <a:ea typeface="Roboto Mono"/>
                <a:cs typeface="Roboto Mono"/>
                <a:sym typeface="Roboto Mono"/>
              </a:rPr>
              <a:t>repeated</a:t>
            </a:r>
            <a:r>
              <a:rPr lang="en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(</a:t>
            </a:r>
            <a:r>
              <a:rPr lang="en" sz="1800">
                <a:solidFill>
                  <a:srgbClr val="7A5FE7"/>
                </a:solidFill>
                <a:latin typeface="Roboto Mono"/>
                <a:ea typeface="Roboto Mono"/>
                <a:cs typeface="Roboto Mono"/>
                <a:sym typeface="Roboto Mono"/>
              </a:rPr>
              <a:t>f</a:t>
            </a:r>
            <a:r>
              <a:rPr lang="en" sz="1800">
                <a:latin typeface="Roboto Mono"/>
                <a:ea typeface="Roboto Mono"/>
                <a:cs typeface="Roboto Mono"/>
                <a:sym typeface="Roboto Mono"/>
              </a:rPr>
              <a:t>,</a:t>
            </a:r>
            <a:r>
              <a:rPr lang="en" sz="1800">
                <a:solidFill>
                  <a:srgbClr val="7A5FE7"/>
                </a:solidFill>
                <a:latin typeface="Roboto Mono"/>
                <a:ea typeface="Roboto Mono"/>
                <a:cs typeface="Roboto Mono"/>
                <a:sym typeface="Roboto Mono"/>
              </a:rPr>
              <a:t> n</a:t>
            </a:r>
            <a:r>
              <a:rPr lang="en" sz="1800">
                <a:latin typeface="Roboto Mono"/>
                <a:ea typeface="Roboto Mono"/>
                <a:cs typeface="Roboto Mono"/>
                <a:sym typeface="Roboto Mono"/>
              </a:rPr>
              <a:t>,</a:t>
            </a:r>
            <a:r>
              <a:rPr lang="en" sz="1800">
                <a:solidFill>
                  <a:srgbClr val="7A5FE7"/>
                </a:solidFill>
                <a:latin typeface="Roboto Mono"/>
                <a:ea typeface="Roboto Mono"/>
                <a:cs typeface="Roboto Mono"/>
                <a:sym typeface="Roboto Mono"/>
              </a:rPr>
              <a:t> x</a:t>
            </a:r>
            <a:r>
              <a:rPr lang="en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):</a:t>
            </a:r>
            <a:endParaRPr sz="18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	</a:t>
            </a:r>
            <a:r>
              <a:rPr lang="en" sz="1800" b="1">
                <a:solidFill>
                  <a:srgbClr val="FF9900"/>
                </a:solidFill>
                <a:latin typeface="Roboto Mono"/>
                <a:ea typeface="Roboto Mono"/>
                <a:cs typeface="Roboto Mono"/>
                <a:sym typeface="Roboto Mono"/>
              </a:rPr>
              <a:t>while</a:t>
            </a:r>
            <a:r>
              <a:rPr lang="en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 n </a:t>
            </a:r>
            <a:r>
              <a:rPr lang="en" sz="1800" b="1">
                <a:solidFill>
                  <a:srgbClr val="FF9900"/>
                </a:solidFill>
                <a:latin typeface="Roboto Mono"/>
                <a:ea typeface="Roboto Mono"/>
                <a:cs typeface="Roboto Mono"/>
                <a:sym typeface="Roboto Mono"/>
              </a:rPr>
              <a:t>&gt;</a:t>
            </a:r>
            <a:r>
              <a:rPr lang="en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 0:</a:t>
            </a:r>
            <a:endParaRPr sz="18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		x </a:t>
            </a:r>
            <a:r>
              <a:rPr lang="en" sz="1800" b="1">
                <a:solidFill>
                  <a:srgbClr val="FF9900"/>
                </a:solidFill>
                <a:latin typeface="Roboto Mono"/>
                <a:ea typeface="Roboto Mono"/>
                <a:cs typeface="Roboto Mono"/>
                <a:sym typeface="Roboto Mono"/>
              </a:rPr>
              <a:t>= </a:t>
            </a:r>
            <a:r>
              <a:rPr lang="en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f(x)</a:t>
            </a:r>
            <a:endParaRPr sz="1800">
              <a:solidFill>
                <a:srgbClr val="6AA8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n </a:t>
            </a:r>
            <a:r>
              <a:rPr lang="en" sz="1800" b="1">
                <a:solidFill>
                  <a:srgbClr val="FF9900"/>
                </a:solidFill>
                <a:latin typeface="Roboto Mono"/>
                <a:ea typeface="Roboto Mono"/>
                <a:cs typeface="Roboto Mono"/>
                <a:sym typeface="Roboto Mono"/>
              </a:rPr>
              <a:t>-= </a:t>
            </a:r>
            <a:r>
              <a:rPr lang="en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1</a:t>
            </a:r>
            <a:endParaRPr sz="1800">
              <a:solidFill>
                <a:srgbClr val="6AA84F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	</a:t>
            </a:r>
            <a:r>
              <a:rPr lang="en" sz="1800" b="1">
                <a:solidFill>
                  <a:srgbClr val="FF9900"/>
                </a:solidFill>
                <a:latin typeface="Roboto Mono"/>
                <a:ea typeface="Roboto Mono"/>
                <a:cs typeface="Roboto Mono"/>
                <a:sym typeface="Roboto Mono"/>
              </a:rPr>
              <a:t>return </a:t>
            </a:r>
            <a:r>
              <a:rPr lang="en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x</a:t>
            </a:r>
            <a:endParaRPr sz="18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repeated(</a:t>
            </a:r>
            <a:r>
              <a:rPr lang="en" sz="1800" b="1">
                <a:solidFill>
                  <a:srgbClr val="FF9900"/>
                </a:solidFill>
                <a:latin typeface="Roboto Mono"/>
                <a:ea typeface="Roboto Mono"/>
                <a:cs typeface="Roboto Mono"/>
                <a:sym typeface="Roboto Mono"/>
              </a:rPr>
              <a:t>lambda </a:t>
            </a:r>
            <a:r>
              <a:rPr lang="en" sz="1800">
                <a:solidFill>
                  <a:srgbClr val="7A5FE7"/>
                </a:solidFill>
                <a:latin typeface="Roboto Mono"/>
                <a:ea typeface="Roboto Mono"/>
                <a:cs typeface="Roboto Mono"/>
                <a:sym typeface="Roboto Mono"/>
              </a:rPr>
              <a:t>x</a:t>
            </a:r>
            <a:r>
              <a:rPr lang="en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: x</a:t>
            </a:r>
            <a:r>
              <a:rPr lang="en" sz="1800" b="1">
                <a:solidFill>
                  <a:srgbClr val="FF9900"/>
                </a:solidFill>
                <a:latin typeface="Roboto Mono"/>
                <a:ea typeface="Roboto Mono"/>
                <a:cs typeface="Roboto Mono"/>
                <a:sym typeface="Roboto Mono"/>
              </a:rPr>
              <a:t>*</a:t>
            </a:r>
            <a:r>
              <a:rPr lang="en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x, times, </a:t>
            </a:r>
            <a:r>
              <a:rPr lang="en" sz="1800">
                <a:solidFill>
                  <a:srgbClr val="6AA84F"/>
                </a:solidFill>
                <a:latin typeface="Roboto Mono"/>
                <a:ea typeface="Roboto Mono"/>
                <a:cs typeface="Roboto Mono"/>
                <a:sym typeface="Roboto Mono"/>
              </a:rPr>
              <a:t>3</a:t>
            </a:r>
            <a:r>
              <a:rPr lang="en" sz="18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)</a:t>
            </a:r>
            <a:endParaRPr sz="18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grpSp>
        <p:nvGrpSpPr>
          <p:cNvPr id="429" name="Google Shape;429;p72"/>
          <p:cNvGrpSpPr/>
          <p:nvPr/>
        </p:nvGrpSpPr>
        <p:grpSpPr>
          <a:xfrm>
            <a:off x="781750" y="1738602"/>
            <a:ext cx="6170000" cy="3328698"/>
            <a:chOff x="781750" y="2114936"/>
            <a:chExt cx="6170000" cy="4438264"/>
          </a:xfrm>
        </p:grpSpPr>
        <p:sp>
          <p:nvSpPr>
            <p:cNvPr id="430" name="Google Shape;430;p72"/>
            <p:cNvSpPr/>
            <p:nvPr/>
          </p:nvSpPr>
          <p:spPr>
            <a:xfrm>
              <a:off x="781750" y="2114936"/>
              <a:ext cx="4382400" cy="3843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FF00FF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72"/>
            <p:cNvSpPr/>
            <p:nvPr/>
          </p:nvSpPr>
          <p:spPr>
            <a:xfrm>
              <a:off x="5114250" y="6221400"/>
              <a:ext cx="1837500" cy="3318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FF00FF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7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Locally Defined Functions</a:t>
            </a:r>
            <a:endParaRPr/>
          </a:p>
        </p:txBody>
      </p:sp>
      <p:sp>
        <p:nvSpPr>
          <p:cNvPr id="437" name="Google Shape;437;p73"/>
          <p:cNvSpPr txBox="1">
            <a:spLocks noGrp="1"/>
          </p:cNvSpPr>
          <p:nvPr>
            <p:ph type="body" idx="1"/>
          </p:nvPr>
        </p:nvSpPr>
        <p:spPr>
          <a:xfrm>
            <a:off x="311700" y="1095724"/>
            <a:ext cx="7695102" cy="347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&gt;&gt;&gt; def make_greeter(name):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…		return lambda greeting: print(greeting, name)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&gt;&gt;&gt; greeter_function = make_greeter("Tiffany")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&gt;&gt;&gt; greeter_function("Hey what's up, ")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 dirty="0"/>
              <a:t>Currying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/>
              <a:t>&gt;&gt;&gt; make_greeter("Tiffany")("Where's the party at, ")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7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</a:t>
            </a:r>
            <a:endParaRPr/>
          </a:p>
        </p:txBody>
      </p:sp>
      <p:sp>
        <p:nvSpPr>
          <p:cNvPr id="443" name="Google Shape;443;p7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b="1">
                <a:solidFill>
                  <a:srgbClr val="0371C1"/>
                </a:solidFill>
              </a:rPr>
              <a:t>Environment Diagrams</a:t>
            </a:r>
            <a:r>
              <a:rPr lang="en" b="1">
                <a:solidFill>
                  <a:schemeClr val="dk1"/>
                </a:solidFill>
              </a:rPr>
              <a:t> </a:t>
            </a:r>
            <a:r>
              <a:rPr lang="en">
                <a:solidFill>
                  <a:schemeClr val="dk1"/>
                </a:solidFill>
              </a:rPr>
              <a:t>formalize the evaluation procedure for Python</a:t>
            </a:r>
            <a:endParaRPr>
              <a:solidFill>
                <a:schemeClr val="dk1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</a:pPr>
            <a:r>
              <a:rPr lang="en">
                <a:solidFill>
                  <a:schemeClr val="dk1"/>
                </a:solidFill>
              </a:rPr>
              <a:t>Understanding them will help you think deeply about how the code that you are writing actually works</a:t>
            </a:r>
            <a:endParaRPr b="1">
              <a:solidFill>
                <a:srgbClr val="0371C1"/>
              </a:solidFill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b="1">
                <a:solidFill>
                  <a:srgbClr val="0371C1"/>
                </a:solidFill>
              </a:rPr>
              <a:t>Lambda</a:t>
            </a:r>
            <a:r>
              <a:rPr lang="en" b="1"/>
              <a:t> </a:t>
            </a:r>
            <a:r>
              <a:rPr lang="en"/>
              <a:t>functions are similar to functions defined with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 sz="1800" b="1">
                <a:solidFill>
                  <a:srgbClr val="FF9900"/>
                </a:solidFill>
                <a:latin typeface="Roboto Mono"/>
                <a:ea typeface="Roboto Mono"/>
                <a:cs typeface="Roboto Mono"/>
                <a:sym typeface="Roboto Mono"/>
              </a:rPr>
              <a:t>def</a:t>
            </a:r>
            <a:r>
              <a:rPr lang="en"/>
              <a:t>, but are nameless</a:t>
            </a:r>
            <a:endParaRPr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/>
              <a:t>A </a:t>
            </a:r>
            <a:r>
              <a:rPr lang="en" b="1">
                <a:solidFill>
                  <a:srgbClr val="0371C1"/>
                </a:solidFill>
              </a:rPr>
              <a:t>Higher Order Function</a:t>
            </a:r>
            <a:r>
              <a:rPr lang="en" b="1"/>
              <a:t> </a:t>
            </a:r>
            <a:r>
              <a:rPr lang="en"/>
              <a:t>is a function that either takes in functions as an argument (shown earlier) and/or returns a function as a return value (will see soon)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55"/>
          <p:cNvSpPr txBox="1">
            <a:spLocks noGrp="1"/>
          </p:cNvSpPr>
          <p:nvPr>
            <p:ph type="title"/>
          </p:nvPr>
        </p:nvSpPr>
        <p:spPr>
          <a:xfrm>
            <a:off x="491700" y="368831"/>
            <a:ext cx="81606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do we use Environment Diagrams?</a:t>
            </a:r>
            <a:endParaRPr/>
          </a:p>
        </p:txBody>
      </p:sp>
      <p:sp>
        <p:nvSpPr>
          <p:cNvPr id="227" name="Google Shape;227;p55"/>
          <p:cNvSpPr txBox="1">
            <a:spLocks noGrp="1"/>
          </p:cNvSpPr>
          <p:nvPr>
            <p:ph type="body" idx="1"/>
          </p:nvPr>
        </p:nvSpPr>
        <p:spPr>
          <a:xfrm>
            <a:off x="433225" y="1169000"/>
            <a:ext cx="8371500" cy="360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sz="1800" dirty="0"/>
              <a:t>Environment Diagrams are conceptual</a:t>
            </a:r>
            <a:endParaRPr sz="1800" dirty="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en" dirty="0"/>
              <a:t>understand </a:t>
            </a:r>
            <a:r>
              <a:rPr lang="en" i="1" dirty="0"/>
              <a:t>why</a:t>
            </a:r>
            <a:r>
              <a:rPr lang="en" dirty="0"/>
              <a:t> programs work the way they do</a:t>
            </a:r>
            <a:endParaRPr dirty="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en" dirty="0"/>
              <a:t>confidently predict how a program will behave</a:t>
            </a: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0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" sz="1800" dirty="0"/>
              <a:t>Environment Diagrams are helpful for debugging</a:t>
            </a:r>
            <a:endParaRPr sz="1800" dirty="0"/>
          </a:p>
          <a:p>
            <a:pPr marL="91440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en" dirty="0"/>
              <a:t>When you're really stuck, </a:t>
            </a:r>
            <a:endParaRPr dirty="0"/>
          </a:p>
          <a:p>
            <a:pPr marL="91440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dirty="0"/>
              <a:t>diagramming code &gt; staring at lines of code</a:t>
            </a: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0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" sz="1800" dirty="0"/>
              <a:t>Environment Diagrams will be useful in future courses</a:t>
            </a:r>
            <a:endParaRPr sz="1800" dirty="0"/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56"/>
          <p:cNvSpPr txBox="1">
            <a:spLocks noGrp="1"/>
          </p:cNvSpPr>
          <p:nvPr>
            <p:ph type="title"/>
          </p:nvPr>
        </p:nvSpPr>
        <p:spPr>
          <a:xfrm>
            <a:off x="491700" y="292631"/>
            <a:ext cx="81606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 we've seen so far</a:t>
            </a:r>
            <a:endParaRPr/>
          </a:p>
        </p:txBody>
      </p:sp>
      <p:sp>
        <p:nvSpPr>
          <p:cNvPr id="233" name="Google Shape;233;p56"/>
          <p:cNvSpPr txBox="1">
            <a:spLocks noGrp="1"/>
          </p:cNvSpPr>
          <p:nvPr>
            <p:ph type="body" idx="1"/>
          </p:nvPr>
        </p:nvSpPr>
        <p:spPr>
          <a:xfrm>
            <a:off x="1064525" y="943200"/>
            <a:ext cx="3386400" cy="144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/>
              <a:t>Assignment Statements</a:t>
            </a:r>
            <a:endParaRPr sz="1800" b="1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dirty="0"/>
              <a:t>	x = 1</a:t>
            </a:r>
            <a:endParaRPr dirty="0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/>
              <a:t>x = x + x + x</a:t>
            </a: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 b="1" dirty="0"/>
          </a:p>
        </p:txBody>
      </p:sp>
      <p:sp>
        <p:nvSpPr>
          <p:cNvPr id="234" name="Google Shape;234;p56"/>
          <p:cNvSpPr txBox="1">
            <a:spLocks noGrp="1"/>
          </p:cNvSpPr>
          <p:nvPr>
            <p:ph type="body" idx="1"/>
          </p:nvPr>
        </p:nvSpPr>
        <p:spPr>
          <a:xfrm>
            <a:off x="1064525" y="2343150"/>
            <a:ext cx="3548530" cy="156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/>
              <a:t>Def Statements</a:t>
            </a:r>
            <a:endParaRPr sz="1800" b="1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dirty="0"/>
              <a:t>	def square(x):</a:t>
            </a: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" dirty="0"/>
              <a:t>		return x * x</a:t>
            </a:r>
            <a:endParaRPr b="1" dirty="0"/>
          </a:p>
        </p:txBody>
      </p:sp>
      <p:sp>
        <p:nvSpPr>
          <p:cNvPr id="235" name="Google Shape;235;p56"/>
          <p:cNvSpPr txBox="1">
            <a:spLocks noGrp="1"/>
          </p:cNvSpPr>
          <p:nvPr>
            <p:ph type="body" idx="1"/>
          </p:nvPr>
        </p:nvSpPr>
        <p:spPr>
          <a:xfrm>
            <a:off x="1064525" y="3829050"/>
            <a:ext cx="2585400" cy="100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/>
              <a:t>Call Expressions</a:t>
            </a:r>
            <a:endParaRPr sz="180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dirty="0"/>
              <a:t>	square(4)</a:t>
            </a: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 b="1" dirty="0"/>
          </a:p>
        </p:txBody>
      </p:sp>
      <p:pic>
        <p:nvPicPr>
          <p:cNvPr id="236" name="Google Shape;236;p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27650" y="1042800"/>
            <a:ext cx="1692125" cy="1148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p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54600" y="2508692"/>
            <a:ext cx="3977059" cy="100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56"/>
          <p:cNvPicPr preferRelativeResize="0"/>
          <p:nvPr/>
        </p:nvPicPr>
        <p:blipFill rotWithShape="1">
          <a:blip r:embed="rId5">
            <a:alphaModFix/>
          </a:blip>
          <a:srcRect t="11759" b="8029"/>
          <a:stretch/>
        </p:blipFill>
        <p:spPr>
          <a:xfrm>
            <a:off x="4854600" y="3734900"/>
            <a:ext cx="1692115" cy="133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5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817851" y="3734900"/>
            <a:ext cx="334433" cy="1332397"/>
          </a:xfrm>
          <a:prstGeom prst="rect">
            <a:avLst/>
          </a:prstGeom>
          <a:noFill/>
          <a:ln>
            <a:noFill/>
          </a:ln>
        </p:spPr>
      </p:pic>
      <p:sp>
        <p:nvSpPr>
          <p:cNvPr id="240" name="Google Shape;240;p56"/>
          <p:cNvSpPr txBox="1">
            <a:spLocks noGrp="1"/>
          </p:cNvSpPr>
          <p:nvPr>
            <p:ph type="body" idx="1"/>
          </p:nvPr>
        </p:nvSpPr>
        <p:spPr>
          <a:xfrm>
            <a:off x="7347200" y="4168600"/>
            <a:ext cx="922200" cy="46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800"/>
              <a:t>Frame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57"/>
          <p:cNvSpPr txBox="1">
            <a:spLocks noGrp="1"/>
          </p:cNvSpPr>
          <p:nvPr>
            <p:ph type="title"/>
          </p:nvPr>
        </p:nvSpPr>
        <p:spPr>
          <a:xfrm>
            <a:off x="491700" y="292631"/>
            <a:ext cx="81606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Terminology: Frames</a:t>
            </a:r>
            <a:endParaRPr/>
          </a:p>
        </p:txBody>
      </p:sp>
      <p:sp>
        <p:nvSpPr>
          <p:cNvPr id="246" name="Google Shape;246;p57"/>
          <p:cNvSpPr txBox="1">
            <a:spLocks noGrp="1"/>
          </p:cNvSpPr>
          <p:nvPr>
            <p:ph type="body" idx="1"/>
          </p:nvPr>
        </p:nvSpPr>
        <p:spPr>
          <a:xfrm>
            <a:off x="872700" y="1142250"/>
            <a:ext cx="7061400" cy="308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</a:t>
            </a:r>
            <a:r>
              <a:rPr lang="en" b="1"/>
              <a:t>frame</a:t>
            </a:r>
            <a:r>
              <a:rPr lang="en"/>
              <a:t> keeps track of variable-to-value bindings. </a:t>
            </a:r>
            <a:endParaRPr/>
          </a:p>
          <a:p>
            <a:pPr marL="457200" lvl="0" indent="-304800" algn="l" rtl="0">
              <a:spcBef>
                <a:spcPts val="100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Every call expression has a corresponding frame.</a:t>
            </a:r>
            <a:endParaRPr sz="12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b="1"/>
              <a:t>Global</a:t>
            </a:r>
            <a:r>
              <a:rPr lang="en"/>
              <a:t>, a.k.a. the global frame, is the starting frame.</a:t>
            </a:r>
            <a:endParaRPr/>
          </a:p>
          <a:p>
            <a:pPr marL="457200" lvl="0" indent="-304800" algn="l" rtl="0">
              <a:spcBef>
                <a:spcPts val="100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It doesn't correspond to a specific call expression.</a:t>
            </a:r>
            <a:endParaRPr sz="12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b="1"/>
              <a:t>Parent frames</a:t>
            </a:r>
            <a:endParaRPr b="1"/>
          </a:p>
          <a:p>
            <a:pPr marL="457200" lvl="0" indent="-304800" algn="l" rtl="0">
              <a:spcBef>
                <a:spcPts val="100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The parent of a function is the frame in which it was defined.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If you can't find a variable in the current frame, you check it's parent, and so on. If you can't find the variable, </a:t>
            </a:r>
            <a:r>
              <a:rPr lang="en" sz="1200">
                <a:solidFill>
                  <a:srgbClr val="FF0000"/>
                </a:solidFill>
              </a:rPr>
              <a:t>NameError</a:t>
            </a:r>
            <a:endParaRPr sz="1200">
              <a:solidFill>
                <a:srgbClr val="FF0000"/>
              </a:solidFill>
            </a:endParaRPr>
          </a:p>
        </p:txBody>
      </p:sp>
      <p:pic>
        <p:nvPicPr>
          <p:cNvPr id="247" name="Google Shape;247;p57"/>
          <p:cNvPicPr preferRelativeResize="0"/>
          <p:nvPr/>
        </p:nvPicPr>
        <p:blipFill rotWithShape="1">
          <a:blip r:embed="rId3">
            <a:alphaModFix/>
          </a:blip>
          <a:srcRect t="11759" b="8029"/>
          <a:stretch/>
        </p:blipFill>
        <p:spPr>
          <a:xfrm>
            <a:off x="4402250" y="1695550"/>
            <a:ext cx="1673775" cy="1317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p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02250" y="598167"/>
            <a:ext cx="3977059" cy="1009800"/>
          </a:xfrm>
          <a:prstGeom prst="rect">
            <a:avLst/>
          </a:prstGeom>
          <a:noFill/>
          <a:ln>
            <a:noFill/>
          </a:ln>
        </p:spPr>
      </p:pic>
      <p:sp>
        <p:nvSpPr>
          <p:cNvPr id="249" name="Google Shape;249;p57"/>
          <p:cNvSpPr/>
          <p:nvPr/>
        </p:nvSpPr>
        <p:spPr>
          <a:xfrm>
            <a:off x="7664700" y="4679775"/>
            <a:ext cx="987600" cy="321000"/>
          </a:xfrm>
          <a:prstGeom prst="roundRect">
            <a:avLst>
              <a:gd name="adj" fmla="val 50000"/>
            </a:avLst>
          </a:prstGeom>
          <a:solidFill>
            <a:srgbClr val="0371C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Demo</a:t>
            </a:r>
            <a:endParaRPr sz="16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58"/>
          <p:cNvSpPr txBox="1">
            <a:spLocks noGrp="1"/>
          </p:cNvSpPr>
          <p:nvPr>
            <p:ph type="title"/>
          </p:nvPr>
        </p:nvSpPr>
        <p:spPr>
          <a:xfrm>
            <a:off x="491700" y="292631"/>
            <a:ext cx="81606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draw an Environment Diagram</a:t>
            </a:r>
            <a:endParaRPr/>
          </a:p>
        </p:txBody>
      </p:sp>
      <p:sp>
        <p:nvSpPr>
          <p:cNvPr id="255" name="Google Shape;255;p58"/>
          <p:cNvSpPr txBox="1">
            <a:spLocks noGrp="1"/>
          </p:cNvSpPr>
          <p:nvPr>
            <p:ph type="body" idx="1"/>
          </p:nvPr>
        </p:nvSpPr>
        <p:spPr>
          <a:xfrm>
            <a:off x="491700" y="1142250"/>
            <a:ext cx="8407500" cy="165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When a function is defined: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Create a function value: </a:t>
            </a:r>
            <a:endParaRPr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func &lt;name&gt;(&lt;formal parameters&gt;) [parent=&lt;label&gt;]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Bind &lt;name&gt; to the function value in the current frame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/>
          </a:p>
        </p:txBody>
      </p:sp>
      <p:sp>
        <p:nvSpPr>
          <p:cNvPr id="256" name="Google Shape;256;p58"/>
          <p:cNvSpPr/>
          <p:nvPr/>
        </p:nvSpPr>
        <p:spPr>
          <a:xfrm>
            <a:off x="5940250" y="1318625"/>
            <a:ext cx="1564800" cy="489900"/>
          </a:xfrm>
          <a:prstGeom prst="wedgeRoundRectCallout">
            <a:avLst>
              <a:gd name="adj1" fmla="val -21067"/>
              <a:gd name="adj2" fmla="val 87783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Its parent is the current frame.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57" name="Google Shape;257;p58"/>
          <p:cNvSpPr txBox="1">
            <a:spLocks noGrp="1"/>
          </p:cNvSpPr>
          <p:nvPr>
            <p:ph type="body" idx="1"/>
          </p:nvPr>
        </p:nvSpPr>
        <p:spPr>
          <a:xfrm>
            <a:off x="976100" y="3067706"/>
            <a:ext cx="2393100" cy="890700"/>
          </a:xfrm>
          <a:prstGeom prst="rect">
            <a:avLst/>
          </a:prstGeom>
          <a:solidFill>
            <a:srgbClr val="FDF6E3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8100" marR="381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48B00"/>
                </a:solidFill>
                <a:highlight>
                  <a:srgbClr val="FDF6E3"/>
                </a:highlight>
              </a:rPr>
              <a:t>def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</a:rPr>
              <a:t> </a:t>
            </a:r>
            <a:r>
              <a:rPr lang="en">
                <a:solidFill>
                  <a:srgbClr val="268BD2"/>
                </a:solidFill>
                <a:highlight>
                  <a:srgbClr val="FDF6E3"/>
                </a:highlight>
              </a:rPr>
              <a:t>add_one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</a:rPr>
              <a:t>(x):</a:t>
            </a:r>
            <a:br>
              <a:rPr lang="en">
                <a:solidFill>
                  <a:srgbClr val="586E75"/>
                </a:solidFill>
                <a:highlight>
                  <a:srgbClr val="FDF6E3"/>
                </a:highlight>
              </a:rPr>
            </a:br>
            <a:r>
              <a:rPr lang="en">
                <a:solidFill>
                  <a:srgbClr val="586E75"/>
                </a:solidFill>
                <a:highlight>
                  <a:srgbClr val="FDF6E3"/>
                </a:highlight>
              </a:rPr>
              <a:t>    y </a:t>
            </a:r>
            <a:r>
              <a:rPr lang="en">
                <a:solidFill>
                  <a:srgbClr val="859900"/>
                </a:solidFill>
                <a:highlight>
                  <a:srgbClr val="FDF6E3"/>
                </a:highlight>
              </a:rPr>
              <a:t>=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</a:rPr>
              <a:t> x </a:t>
            </a:r>
            <a:r>
              <a:rPr lang="en">
                <a:solidFill>
                  <a:srgbClr val="859900"/>
                </a:solidFill>
                <a:highlight>
                  <a:srgbClr val="FDF6E3"/>
                </a:highlight>
              </a:rPr>
              <a:t>+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</a:rPr>
              <a:t> </a:t>
            </a:r>
            <a:r>
              <a:rPr lang="en">
                <a:solidFill>
                  <a:srgbClr val="D33682"/>
                </a:solidFill>
                <a:highlight>
                  <a:srgbClr val="FDF6E3"/>
                </a:highlight>
              </a:rPr>
              <a:t>1</a:t>
            </a:r>
            <a:br>
              <a:rPr lang="en">
                <a:solidFill>
                  <a:srgbClr val="586E75"/>
                </a:solidFill>
                <a:highlight>
                  <a:srgbClr val="FDF6E3"/>
                </a:highlight>
              </a:rPr>
            </a:br>
            <a:r>
              <a:rPr lang="en">
                <a:solidFill>
                  <a:srgbClr val="586E75"/>
                </a:solidFill>
                <a:highlight>
                  <a:srgbClr val="FDF6E3"/>
                </a:highlight>
              </a:rPr>
              <a:t>    </a:t>
            </a:r>
            <a:r>
              <a:rPr lang="en">
                <a:solidFill>
                  <a:srgbClr val="859900"/>
                </a:solidFill>
                <a:highlight>
                  <a:srgbClr val="FDF6E3"/>
                </a:highlight>
              </a:rPr>
              <a:t>return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</a:rPr>
              <a:t> y</a:t>
            </a:r>
            <a:endParaRPr>
              <a:solidFill>
                <a:srgbClr val="748B00"/>
              </a:solidFill>
              <a:highlight>
                <a:srgbClr val="FDF6E3"/>
              </a:highlight>
            </a:endParaRPr>
          </a:p>
        </p:txBody>
      </p:sp>
      <p:pic>
        <p:nvPicPr>
          <p:cNvPr id="258" name="Google Shape;258;p58" descr="04_03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600" y="3958549"/>
            <a:ext cx="7922527" cy="1109075"/>
          </a:xfrm>
          <a:prstGeom prst="rect">
            <a:avLst/>
          </a:prstGeom>
          <a:noFill/>
          <a:ln>
            <a:noFill/>
          </a:ln>
        </p:spPr>
      </p:pic>
      <p:sp>
        <p:nvSpPr>
          <p:cNvPr id="259" name="Google Shape;259;p58"/>
          <p:cNvSpPr/>
          <p:nvPr/>
        </p:nvSpPr>
        <p:spPr>
          <a:xfrm>
            <a:off x="3530150" y="3351550"/>
            <a:ext cx="1564800" cy="713700"/>
          </a:xfrm>
          <a:prstGeom prst="wedgeRoundRectCallout">
            <a:avLst>
              <a:gd name="adj1" fmla="val -20814"/>
              <a:gd name="adj2" fmla="val 81966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Bind the name to the function value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60" name="Google Shape;260;p58"/>
          <p:cNvSpPr/>
          <p:nvPr/>
        </p:nvSpPr>
        <p:spPr>
          <a:xfrm>
            <a:off x="5323600" y="3463444"/>
            <a:ext cx="1455900" cy="489900"/>
          </a:xfrm>
          <a:prstGeom prst="wedgeRoundRectCallout">
            <a:avLst>
              <a:gd name="adj1" fmla="val -20152"/>
              <a:gd name="adj2" fmla="val 91030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Create a function value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59"/>
          <p:cNvSpPr txBox="1">
            <a:spLocks noGrp="1"/>
          </p:cNvSpPr>
          <p:nvPr>
            <p:ph type="title"/>
          </p:nvPr>
        </p:nvSpPr>
        <p:spPr>
          <a:xfrm>
            <a:off x="491700" y="292631"/>
            <a:ext cx="81606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draw an Environment Diagram</a:t>
            </a:r>
            <a:endParaRPr/>
          </a:p>
        </p:txBody>
      </p:sp>
      <p:sp>
        <p:nvSpPr>
          <p:cNvPr id="266" name="Google Shape;266;p59"/>
          <p:cNvSpPr txBox="1">
            <a:spLocks noGrp="1"/>
          </p:cNvSpPr>
          <p:nvPr>
            <p:ph type="body" idx="1"/>
          </p:nvPr>
        </p:nvSpPr>
        <p:spPr>
          <a:xfrm>
            <a:off x="872700" y="3488813"/>
            <a:ext cx="2093700" cy="1127100"/>
          </a:xfrm>
          <a:prstGeom prst="rect">
            <a:avLst/>
          </a:prstGeom>
          <a:solidFill>
            <a:srgbClr val="FDF6E3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8100" marR="381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48B00"/>
                </a:solidFill>
                <a:highlight>
                  <a:srgbClr val="FDF6E3"/>
                </a:highlight>
              </a:rPr>
              <a:t>def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</a:rPr>
              <a:t> </a:t>
            </a:r>
            <a:r>
              <a:rPr lang="en">
                <a:solidFill>
                  <a:srgbClr val="268BD2"/>
                </a:solidFill>
                <a:highlight>
                  <a:srgbClr val="FDF6E3"/>
                </a:highlight>
              </a:rPr>
              <a:t>add_one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</a:rPr>
              <a:t>(x):</a:t>
            </a:r>
            <a:br>
              <a:rPr lang="en">
                <a:solidFill>
                  <a:srgbClr val="586E75"/>
                </a:solidFill>
                <a:highlight>
                  <a:srgbClr val="FDF6E3"/>
                </a:highlight>
              </a:rPr>
            </a:br>
            <a:r>
              <a:rPr lang="en">
                <a:solidFill>
                  <a:srgbClr val="586E75"/>
                </a:solidFill>
                <a:highlight>
                  <a:srgbClr val="FDF6E3"/>
                </a:highlight>
              </a:rPr>
              <a:t>    y </a:t>
            </a:r>
            <a:r>
              <a:rPr lang="en">
                <a:solidFill>
                  <a:srgbClr val="859900"/>
                </a:solidFill>
                <a:highlight>
                  <a:srgbClr val="FDF6E3"/>
                </a:highlight>
              </a:rPr>
              <a:t>=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</a:rPr>
              <a:t> x </a:t>
            </a:r>
            <a:r>
              <a:rPr lang="en">
                <a:solidFill>
                  <a:srgbClr val="859900"/>
                </a:solidFill>
                <a:highlight>
                  <a:srgbClr val="FDF6E3"/>
                </a:highlight>
              </a:rPr>
              <a:t>+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</a:rPr>
              <a:t> </a:t>
            </a:r>
            <a:r>
              <a:rPr lang="en">
                <a:solidFill>
                  <a:srgbClr val="D33682"/>
                </a:solidFill>
                <a:highlight>
                  <a:srgbClr val="FDF6E3"/>
                </a:highlight>
              </a:rPr>
              <a:t>1</a:t>
            </a:r>
            <a:br>
              <a:rPr lang="en">
                <a:solidFill>
                  <a:srgbClr val="586E75"/>
                </a:solidFill>
                <a:highlight>
                  <a:srgbClr val="FDF6E3"/>
                </a:highlight>
              </a:rPr>
            </a:br>
            <a:r>
              <a:rPr lang="en">
                <a:solidFill>
                  <a:srgbClr val="586E75"/>
                </a:solidFill>
                <a:highlight>
                  <a:srgbClr val="FDF6E3"/>
                </a:highlight>
              </a:rPr>
              <a:t>    </a:t>
            </a:r>
            <a:r>
              <a:rPr lang="en">
                <a:solidFill>
                  <a:srgbClr val="859900"/>
                </a:solidFill>
                <a:highlight>
                  <a:srgbClr val="FDF6E3"/>
                </a:highlight>
              </a:rPr>
              <a:t>return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</a:rPr>
              <a:t> y</a:t>
            </a:r>
            <a:br>
              <a:rPr lang="en">
                <a:solidFill>
                  <a:srgbClr val="586E75"/>
                </a:solidFill>
                <a:highlight>
                  <a:srgbClr val="FDF6E3"/>
                </a:highlight>
              </a:rPr>
            </a:br>
            <a:r>
              <a:rPr lang="en">
                <a:solidFill>
                  <a:srgbClr val="586E75"/>
                </a:solidFill>
                <a:highlight>
                  <a:srgbClr val="FDF6E3"/>
                </a:highlight>
              </a:rPr>
              <a:t>add_one(</a:t>
            </a:r>
            <a:r>
              <a:rPr lang="en">
                <a:solidFill>
                  <a:srgbClr val="D33682"/>
                </a:solidFill>
                <a:highlight>
                  <a:srgbClr val="FDF6E3"/>
                </a:highlight>
              </a:rPr>
              <a:t>4</a:t>
            </a:r>
            <a:r>
              <a:rPr lang="en">
                <a:solidFill>
                  <a:srgbClr val="586E75"/>
                </a:solidFill>
                <a:highlight>
                  <a:srgbClr val="FDF6E3"/>
                </a:highlight>
              </a:rPr>
              <a:t>)</a:t>
            </a:r>
            <a:endParaRPr>
              <a:solidFill>
                <a:srgbClr val="586E75"/>
              </a:solidFill>
              <a:highlight>
                <a:srgbClr val="FDF6E3"/>
              </a:highlight>
            </a:endParaRPr>
          </a:p>
          <a:p>
            <a:pPr marL="38100" marR="381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748B00"/>
              </a:solidFill>
              <a:highlight>
                <a:srgbClr val="FDF6E3"/>
              </a:highlight>
            </a:endParaRPr>
          </a:p>
        </p:txBody>
      </p:sp>
      <p:pic>
        <p:nvPicPr>
          <p:cNvPr id="267" name="Google Shape;267;p59" descr="04_04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64375" y="2758558"/>
            <a:ext cx="4845468" cy="1796158"/>
          </a:xfrm>
          <a:prstGeom prst="rect">
            <a:avLst/>
          </a:prstGeom>
          <a:noFill/>
          <a:ln>
            <a:noFill/>
          </a:ln>
        </p:spPr>
      </p:pic>
      <p:sp>
        <p:nvSpPr>
          <p:cNvPr id="268" name="Google Shape;268;p59"/>
          <p:cNvSpPr txBox="1">
            <a:spLocks noGrp="1"/>
          </p:cNvSpPr>
          <p:nvPr>
            <p:ph type="body" idx="1"/>
          </p:nvPr>
        </p:nvSpPr>
        <p:spPr>
          <a:xfrm>
            <a:off x="491700" y="940400"/>
            <a:ext cx="8373900" cy="20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When a function is applied:</a:t>
            </a:r>
            <a:endParaRPr sz="1400"/>
          </a:p>
          <a:p>
            <a:pPr marL="457200" lvl="0" indent="-317500" algn="l" rtl="0">
              <a:spcBef>
                <a:spcPts val="100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Add a local frame, titled with the &lt;name&gt; of the function being applied.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Copy the parent of the </a:t>
            </a:r>
            <a:r>
              <a:rPr lang="en" sz="1400" b="1"/>
              <a:t>function</a:t>
            </a:r>
            <a:r>
              <a:rPr lang="en" sz="1400"/>
              <a:t> (not always the current frame) to the local frame: [parent=&lt;label&gt;]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Bind the &lt;formal parameters&gt; to the arguments in the local frame.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 sz="1400"/>
              <a:t>Execute the body of the function in the environment that starts with the local frame</a:t>
            </a:r>
            <a:endParaRPr sz="1400"/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 sz="1400"/>
          </a:p>
        </p:txBody>
      </p:sp>
      <p:sp>
        <p:nvSpPr>
          <p:cNvPr id="269" name="Google Shape;269;p59"/>
          <p:cNvSpPr/>
          <p:nvPr/>
        </p:nvSpPr>
        <p:spPr>
          <a:xfrm>
            <a:off x="1144825" y="3073003"/>
            <a:ext cx="3562200" cy="260700"/>
          </a:xfrm>
          <a:prstGeom prst="wedgeRoundRectCallout">
            <a:avLst>
              <a:gd name="adj1" fmla="val 25980"/>
              <a:gd name="adj2" fmla="val 74481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Create a new frame with name and parent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70" name="Google Shape;270;p59"/>
          <p:cNvSpPr/>
          <p:nvPr/>
        </p:nvSpPr>
        <p:spPr>
          <a:xfrm>
            <a:off x="5740975" y="3479956"/>
            <a:ext cx="2381100" cy="321900"/>
          </a:xfrm>
          <a:prstGeom prst="wedgeRoundRectCallout">
            <a:avLst>
              <a:gd name="adj1" fmla="val -72859"/>
              <a:gd name="adj2" fmla="val 65502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Bind the formal parameters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71" name="Google Shape;271;p59"/>
          <p:cNvSpPr/>
          <p:nvPr/>
        </p:nvSpPr>
        <p:spPr>
          <a:xfrm>
            <a:off x="5740975" y="4042138"/>
            <a:ext cx="2775900" cy="393600"/>
          </a:xfrm>
          <a:prstGeom prst="wedgeRoundRectCallout">
            <a:avLst>
              <a:gd name="adj1" fmla="val -69279"/>
              <a:gd name="adj2" fmla="val 11907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Execute the body of the function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72" name="Google Shape;272;p59"/>
          <p:cNvSpPr/>
          <p:nvPr/>
        </p:nvSpPr>
        <p:spPr>
          <a:xfrm>
            <a:off x="7705825" y="282056"/>
            <a:ext cx="987600" cy="321000"/>
          </a:xfrm>
          <a:prstGeom prst="roundRect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Roboto"/>
                <a:ea typeface="Roboto"/>
                <a:cs typeface="Roboto"/>
                <a:sym typeface="Roboto"/>
              </a:rPr>
              <a:t>Demo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60"/>
          <p:cNvSpPr txBox="1"/>
          <p:nvPr/>
        </p:nvSpPr>
        <p:spPr>
          <a:xfrm>
            <a:off x="916925" y="1000075"/>
            <a:ext cx="7915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rgbClr val="212121"/>
                </a:solidFill>
                <a:latin typeface="Roboto"/>
                <a:ea typeface="Roboto"/>
                <a:cs typeface="Roboto"/>
                <a:sym typeface="Roboto"/>
              </a:rPr>
              <a:t>Draw the environment diagram</a:t>
            </a:r>
            <a:endParaRPr sz="2400" b="1" dirty="0">
              <a:solidFill>
                <a:srgbClr val="21212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212121"/>
                </a:solidFill>
                <a:latin typeface="Roboto Mono"/>
                <a:ea typeface="Roboto Mono"/>
                <a:cs typeface="Roboto Mono"/>
                <a:sym typeface="Roboto Mono"/>
              </a:rPr>
              <a:t>def square(x):</a:t>
            </a:r>
            <a:endParaRPr sz="2400" dirty="0">
              <a:solidFill>
                <a:srgbClr val="21212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dirty="0">
                <a:solidFill>
                  <a:srgbClr val="212121"/>
                </a:solidFill>
                <a:latin typeface="Roboto Mono"/>
                <a:ea typeface="Roboto Mono"/>
                <a:cs typeface="Roboto Mono"/>
                <a:sym typeface="Roboto Mono"/>
              </a:rPr>
              <a:t>    return x * x</a:t>
            </a:r>
            <a:endParaRPr sz="2400" dirty="0">
              <a:solidFill>
                <a:srgbClr val="21212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dirty="0">
              <a:solidFill>
                <a:srgbClr val="21212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dirty="0">
                <a:solidFill>
                  <a:srgbClr val="212121"/>
                </a:solidFill>
                <a:latin typeface="Roboto Mono"/>
                <a:ea typeface="Roboto Mono"/>
                <a:cs typeface="Roboto Mono"/>
                <a:sym typeface="Roboto Mono"/>
              </a:rPr>
              <a:t>def sum_of_squares(x, y):</a:t>
            </a:r>
            <a:endParaRPr sz="2400" dirty="0">
              <a:solidFill>
                <a:srgbClr val="21212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dirty="0">
                <a:solidFill>
                  <a:srgbClr val="212121"/>
                </a:solidFill>
                <a:latin typeface="Roboto Mono"/>
                <a:ea typeface="Roboto Mono"/>
                <a:cs typeface="Roboto Mono"/>
                <a:sym typeface="Roboto Mono"/>
              </a:rPr>
              <a:t>    return square(x) + square(y)</a:t>
            </a:r>
            <a:endParaRPr sz="2400" dirty="0">
              <a:solidFill>
                <a:srgbClr val="21212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dirty="0">
                <a:solidFill>
                  <a:srgbClr val="212121"/>
                </a:solidFill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endParaRPr sz="2400" dirty="0">
              <a:solidFill>
                <a:srgbClr val="21212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" sz="2400" dirty="0">
                <a:solidFill>
                  <a:srgbClr val="212121"/>
                </a:solidFill>
                <a:latin typeface="Roboto Mono"/>
                <a:ea typeface="Roboto Mono"/>
                <a:cs typeface="Roboto Mono"/>
                <a:sym typeface="Roboto Mono"/>
              </a:rPr>
              <a:t>sum_of_squares(3, 4)</a:t>
            </a:r>
            <a:endParaRPr sz="2400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78" name="Google Shape;278;p60"/>
          <p:cNvSpPr txBox="1"/>
          <p:nvPr/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Check Your Understanding</a:t>
            </a:r>
            <a:endParaRPr sz="3000">
              <a:solidFill>
                <a:srgbClr val="4A86E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61"/>
          <p:cNvSpPr txBox="1"/>
          <p:nvPr/>
        </p:nvSpPr>
        <p:spPr>
          <a:xfrm>
            <a:off x="3236000" y="2356127"/>
            <a:ext cx="4160400" cy="710202"/>
          </a:xfrm>
          <a:prstGeom prst="rect">
            <a:avLst/>
          </a:prstGeom>
          <a:solidFill>
            <a:srgbClr val="FDF6E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8100" marR="381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square(add_one(</a:t>
            </a:r>
            <a:r>
              <a:rPr lang="en" sz="2800" dirty="0">
                <a:solidFill>
                  <a:srgbClr val="D33682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9</a:t>
            </a:r>
            <a:r>
              <a:rPr lang="en" sz="28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))</a:t>
            </a:r>
            <a:endParaRPr sz="2800" dirty="0">
              <a:solidFill>
                <a:srgbClr val="586E75"/>
              </a:solidFill>
              <a:highlight>
                <a:srgbClr val="FDF6E3"/>
              </a:highlight>
              <a:latin typeface="Roboto Mono"/>
              <a:ea typeface="Roboto Mono"/>
              <a:cs typeface="Roboto Mono"/>
              <a:sym typeface="Roboto Mono"/>
            </a:endParaRPr>
          </a:p>
          <a:p>
            <a:pPr marL="38100" marR="381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dirty="0">
              <a:solidFill>
                <a:srgbClr val="748B00"/>
              </a:solidFill>
              <a:highlight>
                <a:srgbClr val="FDF6E3"/>
              </a:highlight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84" name="Google Shape;284;p61"/>
          <p:cNvSpPr/>
          <p:nvPr/>
        </p:nvSpPr>
        <p:spPr>
          <a:xfrm>
            <a:off x="3095000" y="2472225"/>
            <a:ext cx="4077000" cy="633600"/>
          </a:xfrm>
          <a:prstGeom prst="roundRect">
            <a:avLst>
              <a:gd name="adj" fmla="val 0"/>
            </a:avLst>
          </a:prstGeom>
          <a:noFill/>
          <a:ln w="38100" cap="flat" cmpd="sng">
            <a:solidFill>
              <a:srgbClr val="3C78D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61"/>
          <p:cNvSpPr txBox="1">
            <a:spLocks noGrp="1"/>
          </p:cNvSpPr>
          <p:nvPr>
            <p:ph type="title"/>
          </p:nvPr>
        </p:nvSpPr>
        <p:spPr>
          <a:xfrm>
            <a:off x="491700" y="175816"/>
            <a:ext cx="81606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Review: Evaluation Order</a:t>
            </a:r>
            <a:endParaRPr/>
          </a:p>
        </p:txBody>
      </p:sp>
      <p:sp>
        <p:nvSpPr>
          <p:cNvPr id="286" name="Google Shape;286;p61"/>
          <p:cNvSpPr txBox="1"/>
          <p:nvPr/>
        </p:nvSpPr>
        <p:spPr>
          <a:xfrm>
            <a:off x="491700" y="1610646"/>
            <a:ext cx="2527800" cy="2328609"/>
          </a:xfrm>
          <a:prstGeom prst="rect">
            <a:avLst/>
          </a:prstGeom>
          <a:solidFill>
            <a:srgbClr val="FDF6E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8100" marR="3810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dirty="0">
                <a:solidFill>
                  <a:srgbClr val="748B00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def</a:t>
            </a:r>
            <a:r>
              <a:rPr lang="en" sz="16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600" dirty="0">
                <a:solidFill>
                  <a:srgbClr val="268BD2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add_one</a:t>
            </a:r>
            <a:r>
              <a:rPr lang="en" sz="16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(x):</a:t>
            </a:r>
            <a:br>
              <a:rPr lang="en" sz="16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6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    y </a:t>
            </a:r>
            <a:r>
              <a:rPr lang="en" sz="1600" dirty="0">
                <a:solidFill>
                  <a:srgbClr val="859900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en" sz="16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 x </a:t>
            </a:r>
            <a:r>
              <a:rPr lang="en" sz="1600" dirty="0">
                <a:solidFill>
                  <a:srgbClr val="859900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+</a:t>
            </a:r>
            <a:r>
              <a:rPr lang="en" sz="16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600" dirty="0">
                <a:solidFill>
                  <a:srgbClr val="D33682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1</a:t>
            </a:r>
            <a:br>
              <a:rPr lang="en" sz="16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6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" sz="1600" dirty="0">
                <a:solidFill>
                  <a:srgbClr val="859900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return</a:t>
            </a:r>
            <a:r>
              <a:rPr lang="en" sz="16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 y</a:t>
            </a:r>
            <a:br>
              <a:rPr lang="en" sz="16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</a:br>
            <a:br>
              <a:rPr lang="en" sz="16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600" dirty="0">
                <a:solidFill>
                  <a:srgbClr val="748B00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def</a:t>
            </a:r>
            <a:r>
              <a:rPr lang="en" sz="16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" sz="1600" dirty="0">
                <a:solidFill>
                  <a:srgbClr val="268BD2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square</a:t>
            </a:r>
            <a:r>
              <a:rPr lang="en" sz="16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(x):</a:t>
            </a:r>
            <a:br>
              <a:rPr lang="en" sz="16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</a:br>
            <a:r>
              <a:rPr lang="en" sz="16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" sz="1600" dirty="0">
                <a:solidFill>
                  <a:srgbClr val="859900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return</a:t>
            </a:r>
            <a:r>
              <a:rPr lang="en" sz="16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 x </a:t>
            </a:r>
            <a:r>
              <a:rPr lang="en" sz="1600" dirty="0">
                <a:solidFill>
                  <a:srgbClr val="859900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*</a:t>
            </a:r>
            <a:r>
              <a:rPr lang="en" sz="1600" dirty="0">
                <a:solidFill>
                  <a:srgbClr val="586E75"/>
                </a:solidFill>
                <a:highlight>
                  <a:srgbClr val="FDF6E3"/>
                </a:highlight>
                <a:latin typeface="Roboto Mono"/>
                <a:ea typeface="Roboto Mono"/>
                <a:cs typeface="Roboto Mono"/>
                <a:sym typeface="Roboto Mono"/>
              </a:rPr>
              <a:t> x</a:t>
            </a:r>
            <a:endParaRPr sz="1600" dirty="0">
              <a:solidFill>
                <a:srgbClr val="748B00"/>
              </a:solidFill>
              <a:highlight>
                <a:srgbClr val="FDF6E3"/>
              </a:highlight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87" name="Google Shape;287;p61"/>
          <p:cNvSpPr txBox="1">
            <a:spLocks noGrp="1"/>
          </p:cNvSpPr>
          <p:nvPr>
            <p:ph type="body" idx="1"/>
          </p:nvPr>
        </p:nvSpPr>
        <p:spPr>
          <a:xfrm>
            <a:off x="491700" y="883254"/>
            <a:ext cx="8160600" cy="75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Remember to evaluate the </a:t>
            </a:r>
            <a:r>
              <a:rPr lang="en" b="1" dirty="0"/>
              <a:t>operator</a:t>
            </a:r>
            <a:r>
              <a:rPr lang="en" dirty="0"/>
              <a:t>, then the </a:t>
            </a:r>
            <a:r>
              <a:rPr lang="en" b="1" dirty="0"/>
              <a:t>operand(s)</a:t>
            </a:r>
            <a:r>
              <a:rPr lang="en" dirty="0"/>
              <a:t>, then apply the </a:t>
            </a:r>
            <a:r>
              <a:rPr lang="en" b="1" dirty="0"/>
              <a:t>operator</a:t>
            </a:r>
            <a:r>
              <a:rPr lang="en" dirty="0"/>
              <a:t> onto the </a:t>
            </a:r>
            <a:r>
              <a:rPr lang="en" b="1" dirty="0"/>
              <a:t>operand(s)</a:t>
            </a:r>
            <a:r>
              <a:rPr lang="en" dirty="0"/>
              <a:t>.</a:t>
            </a: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 dirty="0"/>
          </a:p>
        </p:txBody>
      </p:sp>
      <p:sp>
        <p:nvSpPr>
          <p:cNvPr id="288" name="Google Shape;288;p61"/>
          <p:cNvSpPr txBox="1">
            <a:spLocks noGrp="1"/>
          </p:cNvSpPr>
          <p:nvPr>
            <p:ph type="body" idx="1"/>
          </p:nvPr>
        </p:nvSpPr>
        <p:spPr>
          <a:xfrm>
            <a:off x="106759" y="4145390"/>
            <a:ext cx="9037241" cy="75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What will the environment diagram look like? (</a:t>
            </a:r>
            <a:r>
              <a:rPr lang="en" b="1" dirty="0"/>
              <a:t>When are frames created?</a:t>
            </a:r>
            <a:r>
              <a:rPr lang="en" dirty="0"/>
              <a:t>)</a:t>
            </a: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dirty="0"/>
              <a:t>The environment diagram should reflect Python’s evaluation.</a:t>
            </a:r>
            <a:endParaRPr dirty="0"/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 dirty="0"/>
          </a:p>
        </p:txBody>
      </p:sp>
      <p:sp>
        <p:nvSpPr>
          <p:cNvPr id="289" name="Google Shape;289;p61"/>
          <p:cNvSpPr/>
          <p:nvPr/>
        </p:nvSpPr>
        <p:spPr>
          <a:xfrm>
            <a:off x="3236000" y="2574825"/>
            <a:ext cx="1512600" cy="442200"/>
          </a:xfrm>
          <a:prstGeom prst="roundRect">
            <a:avLst>
              <a:gd name="adj" fmla="val 0"/>
            </a:avLst>
          </a:prstGeom>
          <a:noFill/>
          <a:ln w="38100" cap="flat" cmpd="sng">
            <a:solidFill>
              <a:srgbClr val="3C78D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61"/>
          <p:cNvSpPr/>
          <p:nvPr/>
        </p:nvSpPr>
        <p:spPr>
          <a:xfrm>
            <a:off x="4836925" y="2574825"/>
            <a:ext cx="2200500" cy="442200"/>
          </a:xfrm>
          <a:prstGeom prst="roundRect">
            <a:avLst>
              <a:gd name="adj" fmla="val 0"/>
            </a:avLst>
          </a:prstGeom>
          <a:noFill/>
          <a:ln w="38100" cap="flat" cmpd="sng">
            <a:solidFill>
              <a:srgbClr val="3C78D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p61"/>
          <p:cNvSpPr/>
          <p:nvPr/>
        </p:nvSpPr>
        <p:spPr>
          <a:xfrm>
            <a:off x="4836925" y="2626125"/>
            <a:ext cx="1512600" cy="339600"/>
          </a:xfrm>
          <a:prstGeom prst="roundRect">
            <a:avLst>
              <a:gd name="adj" fmla="val 0"/>
            </a:avLst>
          </a:prstGeom>
          <a:noFill/>
          <a:ln w="38100" cap="flat" cmpd="sng">
            <a:solidFill>
              <a:srgbClr val="6AA84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61"/>
          <p:cNvSpPr/>
          <p:nvPr/>
        </p:nvSpPr>
        <p:spPr>
          <a:xfrm>
            <a:off x="6537225" y="2626125"/>
            <a:ext cx="295200" cy="339600"/>
          </a:xfrm>
          <a:prstGeom prst="roundRect">
            <a:avLst>
              <a:gd name="adj" fmla="val 0"/>
            </a:avLst>
          </a:prstGeom>
          <a:noFill/>
          <a:ln w="38100" cap="flat" cmpd="sng">
            <a:solidFill>
              <a:srgbClr val="6AA84F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p61"/>
          <p:cNvSpPr/>
          <p:nvPr/>
        </p:nvSpPr>
        <p:spPr>
          <a:xfrm>
            <a:off x="3236000" y="3332719"/>
            <a:ext cx="2378700" cy="442200"/>
          </a:xfrm>
          <a:prstGeom prst="wedgeRoundRectCallout">
            <a:avLst>
              <a:gd name="adj1" fmla="val -22214"/>
              <a:gd name="adj2" fmla="val -105267"/>
              <a:gd name="adj3" fmla="val 0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Evaluate the operator. A function value is returned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94" name="Google Shape;294;p61"/>
          <p:cNvSpPr/>
          <p:nvPr/>
        </p:nvSpPr>
        <p:spPr>
          <a:xfrm>
            <a:off x="5671125" y="3332719"/>
            <a:ext cx="2378700" cy="537300"/>
          </a:xfrm>
          <a:prstGeom prst="wedgeRoundRectCallout">
            <a:avLst>
              <a:gd name="adj1" fmla="val -21119"/>
              <a:gd name="adj2" fmla="val -97268"/>
              <a:gd name="adj3" fmla="val 0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Evaluate the operand. Now we have evaluate another expression. 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95" name="Google Shape;295;p61"/>
          <p:cNvSpPr/>
          <p:nvPr/>
        </p:nvSpPr>
        <p:spPr>
          <a:xfrm>
            <a:off x="3236000" y="1908244"/>
            <a:ext cx="2378700" cy="442200"/>
          </a:xfrm>
          <a:prstGeom prst="wedgeRoundRectCallout">
            <a:avLst>
              <a:gd name="adj1" fmla="val 23054"/>
              <a:gd name="adj2" fmla="val 88740"/>
              <a:gd name="adj3" fmla="val 0"/>
            </a:avLst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Evaluate the operator. A function value is returned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96" name="Google Shape;296;p61"/>
          <p:cNvSpPr/>
          <p:nvPr/>
        </p:nvSpPr>
        <p:spPr>
          <a:xfrm>
            <a:off x="5671125" y="1908244"/>
            <a:ext cx="2378700" cy="442200"/>
          </a:xfrm>
          <a:prstGeom prst="wedgeRoundRectCallout">
            <a:avLst>
              <a:gd name="adj1" fmla="val -15190"/>
              <a:gd name="adj2" fmla="val 97439"/>
              <a:gd name="adj3" fmla="val 0"/>
            </a:avLst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Evaluate the operand..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97" name="Google Shape;297;p61"/>
          <p:cNvSpPr/>
          <p:nvPr/>
        </p:nvSpPr>
        <p:spPr>
          <a:xfrm>
            <a:off x="7266750" y="2574825"/>
            <a:ext cx="1219200" cy="339600"/>
          </a:xfrm>
          <a:prstGeom prst="wedgeRoundRectCallout">
            <a:avLst>
              <a:gd name="adj1" fmla="val -78264"/>
              <a:gd name="adj2" fmla="val 9554"/>
              <a:gd name="adj3" fmla="val 0"/>
            </a:avLst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Returns 10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98" name="Google Shape;298;p61"/>
          <p:cNvSpPr/>
          <p:nvPr/>
        </p:nvSpPr>
        <p:spPr>
          <a:xfrm>
            <a:off x="7612900" y="2953772"/>
            <a:ext cx="1219200" cy="339600"/>
          </a:xfrm>
          <a:prstGeom prst="wedgeRoundRectCallout">
            <a:avLst>
              <a:gd name="adj1" fmla="val -77213"/>
              <a:gd name="adj2" fmla="val -42594"/>
              <a:gd name="adj3" fmla="val 0"/>
            </a:avLst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Returns 100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99" name="Google Shape;299;p61"/>
          <p:cNvSpPr/>
          <p:nvPr/>
        </p:nvSpPr>
        <p:spPr>
          <a:xfrm>
            <a:off x="7705825" y="282056"/>
            <a:ext cx="987600" cy="321000"/>
          </a:xfrm>
          <a:prstGeom prst="roundRect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Roboto"/>
                <a:ea typeface="Roboto"/>
                <a:cs typeface="Roboto"/>
                <a:sym typeface="Roboto"/>
              </a:rPr>
              <a:t>Demo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mbda 2018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ecture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10521</TotalTime>
  <Words>1754</Words>
  <Application>Microsoft Office PowerPoint</Application>
  <PresentationFormat>全屏显示(16:9)</PresentationFormat>
  <Paragraphs>211</Paragraphs>
  <Slides>22</Slides>
  <Notes>22</Notes>
  <HiddenSlides>2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22</vt:i4>
      </vt:variant>
    </vt:vector>
  </HeadingPairs>
  <TitlesOfParts>
    <vt:vector size="29" baseType="lpstr">
      <vt:lpstr>Roboto Mono</vt:lpstr>
      <vt:lpstr>Roboto</vt:lpstr>
      <vt:lpstr>Arial</vt:lpstr>
      <vt:lpstr>Simple Light</vt:lpstr>
      <vt:lpstr>Lambda 2018</vt:lpstr>
      <vt:lpstr>Simple Light</vt:lpstr>
      <vt:lpstr>Lecture</vt:lpstr>
      <vt:lpstr>Environment Diagrams</vt:lpstr>
      <vt:lpstr>What are Environment Diagrams?</vt:lpstr>
      <vt:lpstr>Why do we use Environment Diagrams?</vt:lpstr>
      <vt:lpstr>What do we've seen so far</vt:lpstr>
      <vt:lpstr>Terminology: Frames</vt:lpstr>
      <vt:lpstr>How to draw an Environment Diagram</vt:lpstr>
      <vt:lpstr>How to draw an Environment Diagram</vt:lpstr>
      <vt:lpstr>PowerPoint 演示文稿</vt:lpstr>
      <vt:lpstr>Review: Evaluation Order</vt:lpstr>
      <vt:lpstr>Variable Lookup</vt:lpstr>
      <vt:lpstr>Local Names</vt:lpstr>
      <vt:lpstr>Evaluation vs Apply</vt:lpstr>
      <vt:lpstr>Break/Q&amp;A</vt:lpstr>
      <vt:lpstr>Lambda Expressions</vt:lpstr>
      <vt:lpstr>Lambda Expressions</vt:lpstr>
      <vt:lpstr>Lambda Expressions vs def Statements</vt:lpstr>
      <vt:lpstr>Environment Diagram</vt:lpstr>
      <vt:lpstr>Comparisons</vt:lpstr>
      <vt:lpstr>Higher Order Functions</vt:lpstr>
      <vt:lpstr>Higher Order Functions</vt:lpstr>
      <vt:lpstr>Locally Defined Functions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 Diagrams</dc:title>
  <dc:creator>xinyu</dc:creator>
  <cp:lastModifiedBy>新宇 冯</cp:lastModifiedBy>
  <cp:revision>13</cp:revision>
  <dcterms:modified xsi:type="dcterms:W3CDTF">2024-09-27T05:45:07Z</dcterms:modified>
</cp:coreProperties>
</file>