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  <p:sldMasterId id="2147483688" r:id="rId2"/>
    <p:sldMasterId id="2147483689" r:id="rId3"/>
    <p:sldMasterId id="2147483690" r:id="rId4"/>
  </p:sldMasterIdLst>
  <p:notesMasterIdLst>
    <p:notesMasterId r:id="rId40"/>
  </p:notesMasterIdLst>
  <p:sldIdLst>
    <p:sldId id="25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</p:sldIdLst>
  <p:sldSz cx="9144000" cy="5143500" type="screen16x9"/>
  <p:notesSz cx="6858000" cy="9144000"/>
  <p:embeddedFontLst>
    <p:embeddedFont>
      <p:font typeface="Roboto" panose="02000000000000000000" pitchFamily="2" charset="0"/>
      <p:regular r:id="rId41"/>
      <p:bold r:id="rId42"/>
      <p:italic r:id="rId43"/>
      <p:boldItalic r:id="rId44"/>
    </p:embeddedFont>
    <p:embeddedFont>
      <p:font typeface="Roboto Mono" panose="02010600030101010101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63" y="90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4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5d34de7aa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5d34de7aa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5d34de7aa4_0_66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://pythontutor.com/composingprograms.html#code=def%20make_withdraw%28balance%29%3A%0A%20%20%20%20def%20withdraw%28amount%29%3A%0A%20%20%20%20%20%20%20%20nonlocal%20balance%0A%20%20%20%20%20%20%20%20if%20amount%20%3E%20balance%3A%0A%20%20%20%20%20%20%20%20%20%20%20%20return%20'Insufficient%20funds'%0A%20%20%20%20%20%20%20%20balance%20%3D%20balance%20-%20amount%0A%20%20%20%20%20%20%20%20return%20balance%0A%20%20%20%20return%20withdraw%0A%0Awithdraw%20%3D%20make_withdraw%28100%29%0Awithdraw%2825%29%0Awithdraw%2825%29%0Awithdraw%2860%29%0Awithdraw%2815%29&amp;cumulative=true&amp;mode=edit&amp;origin=composingprograms.js&amp;py=3&amp;rawInputLstJSON=%5B%5D</a:t>
            </a:r>
            <a:endParaRPr/>
          </a:p>
        </p:txBody>
      </p:sp>
      <p:sp>
        <p:nvSpPr>
          <p:cNvPr id="291" name="Google Shape;291;g5d34de7aa4_0_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5d34de7aa4_0_67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g5d34de7aa4_0_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5d34de7aa4_0_67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g5d34de7aa4_0_6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5d34de7aa4_0_69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g5d34de7aa4_0_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5d34de7aa4_0_7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r>
              <a:rPr lang="en" sz="400">
                <a:solidFill>
                  <a:schemeClr val="dk1"/>
                </a:solidFill>
              </a:rPr>
              <a:t>pythontutor.com/composingprograms.html#code=def%20make_withdraw%28balance%29%3A%0A%20%20%20%20def%20withdraw%28amount%29%3A%0A%20%20%20%20%20%20%20%20if%20amount%20&gt;%20balance%3A%0A%20%20%20%20%20%20%20%20%20%20%20%20return%20'Insufficient%20funds'%0A%20%20%20%20%20%20%20%20balance%20%3D%20balance%20-%20amount%0A%20%20%20%20%20%20%20%20return%20balance%0A%20%20%20%20return%20withdraw%0A%0Awithdraw%20%3D%20make_withdraw%2820%29%0Awithdraw%285%29&amp;mode=display&amp;origin=composingprograms.js&amp;cumulative=true&amp;py=3&amp;rawInputLstJSON=[]&amp;curInstr=0</a:t>
            </a:r>
            <a:endParaRPr/>
          </a:p>
        </p:txBody>
      </p:sp>
      <p:sp>
        <p:nvSpPr>
          <p:cNvPr id="359" name="Google Shape;359;g5d34de7aa4_0_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5d34de7aa4_0_73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" marR="254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goo.gl/y4TyFZ</a:t>
            </a:r>
            <a:endParaRPr/>
          </a:p>
        </p:txBody>
      </p:sp>
      <p:sp>
        <p:nvSpPr>
          <p:cNvPr id="376" name="Google Shape;376;g5d34de7aa4_0_7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5d34de7aa4_0_75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g5d34de7aa4_0_7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5d34de7aa4_0_75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g5d34de7aa4_0_7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5d38d82f7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5d38d82f7a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://pythontutor.com/composingprograms.html#code=def%20f%28x%29%3A%0A%20%20%20%20x%20%3D%204%0A%20%20%20%20def%20g%28y%29%3A%0A%20%20%20%20%20%20%20%20def%20h%28z%29%3A%0A%20%20%20%20%20%20%20%20%20%20%20%20nonlocal%20x%0A%20%20%20%20%20%20%20%20%20%20%20%20x%20%3D%20x%20%2B%201%0A%20%20%20%20%20%20%20%20%20%20%20%20return%20x%20%2B%20y%20%2B%20z%0A%20%20%20%20%20%20%20%20return%20h%0A%20%20%20%20return%20g%0Aa%20%3D%20f%281%29%0Ab%20%3D%20a%282%29%0Atotal%20%3D%20b%283%29%20%2B%20b%284%29&amp;cumulative=true&amp;curInstr=0&amp;mode=display&amp;origin=composingprograms.js&amp;py=3&amp;rawInputLstJSON=%5B%5D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5d38d82f7a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5d38d82f7a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5d34de7aa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5d34de7aa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5d34de7aa4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5d34de7aa4_0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5d34de7aa4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5d34de7aa4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5d34de7aa4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5d34de7aa4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5d34de7aa4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5d34de7aa4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5d34de7aa4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5d34de7aa4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5d34de7aa4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5d34de7aa4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5d34de7aa4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5d34de7aa4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5d34de7aa4_0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5d34de7aa4_0_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d38d82f7a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d38d82f7a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5d34de7aa4_0_4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5d34de7aa4_0_4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5d34de7aa4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5d34de7aa4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5d34de7aa4_0_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5d34de7aa4_0_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5d34de7aa4_0_5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5d34de7aa4_0_5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5d34de7aa4_0_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5d34de7aa4_0_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5d34de7aa4_0_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5d34de7aa4_0_5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5d38d82f7a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5d38d82f7a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5d38d82f7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5d38d82f7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5d34de7aa4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5d34de7aa4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5d34de7aa4_0_9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5d34de7aa4_0_9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5d34de7aa4_0_59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g5d34de7aa4_0_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5d34de7aa4_0_6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g5d34de7aa4_0_6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5d34de7aa4_0_63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rPr lang="en" sz="300">
                <a:solidFill>
                  <a:schemeClr val="dk1"/>
                </a:solidFill>
              </a:rPr>
              <a:t>pythontutor.com/composingprograms.html#code=def%20make_withdraw%28balance%29%3A%0A%20%20%20%20def%20withdraw%28amount%29%3A%0A%20%20%20%20%20%20%20%20nonlocal%20balance%0A%20%20%20%20%20%20%20%20if%20amount%20&gt;%20balance%3A%0A%20%20%20%20%20%20%20%20%20%20%20%20return%20'Insufficient%20funds'%0A%20%20%20%20%20%20%20%20balance%20%3D%20balance%20-%20amount%0A%20%20%20%20%20%20%20%20return%20balance%0A%20%20%20%20return%20withdraw%0A%0Awithdraw%20%3D%20make_withdraw%28100%29%0Awithdraw%2825%29%0Awithdraw%2825%29%0Awithdraw%2860%29%0Awithdraw%2815%29&amp;mode=display&amp;origin=composingprograms.js&amp;cumulative=true&amp;py=3&amp;rawInputLstJSON=[]&amp;curInstr=0</a:t>
            </a:r>
            <a:endParaRPr/>
          </a:p>
        </p:txBody>
      </p:sp>
      <p:sp>
        <p:nvSpPr>
          <p:cNvPr id="256" name="Google Shape;256;g5d34de7aa4_0_6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5d34de7aa4_0_64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rPr lang="en" sz="300">
                <a:solidFill>
                  <a:schemeClr val="dk1"/>
                </a:solidFill>
              </a:rPr>
              <a:t>pythontutor.com/composingprograms.html#code=def%20percent_difference%28x,%20y%29%3A%0A%20%20%20%20%20%20%20%20difference%20%3D%20abs%28x-y%29%0A%20%20%20%20%20%20%20%20return%20100%20*%20difference%20/%20x%0Adiff%20%3D%20percent_difference%2840,%2050%29&amp;mode=display&amp;origin=composingprograms.js&amp;cumulative=true&amp;py=3&amp;rawInputLstJSON=[]&amp;curInstr=4</a:t>
            </a:r>
            <a:endParaRPr/>
          </a:p>
        </p:txBody>
      </p:sp>
      <p:sp>
        <p:nvSpPr>
          <p:cNvPr id="273" name="Google Shape;273;g5d34de7aa4_0_6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800"/>
              <a:buFont typeface="Roboto"/>
              <a:buNone/>
              <a:defRPr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Char char="●"/>
              <a:defRPr sz="22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55600" rtl="0">
              <a:spcBef>
                <a:spcPts val="1600"/>
              </a:spcBef>
              <a:spcAft>
                <a:spcPts val="0"/>
              </a:spcAft>
              <a:buSzPts val="2000"/>
              <a:buFont typeface="Roboto"/>
              <a:buChar char="○"/>
              <a:defRPr sz="200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Font typeface="Roboto"/>
              <a:buChar char="■"/>
              <a:defRPr sz="1800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0371C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Roboto"/>
              <a:buNone/>
              <a:defRPr sz="5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1" name="Google Shape;101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"/>
              <a:buNone/>
              <a:defRPr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2" name="Google Shape;102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0371C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"/>
              <a:buNone/>
              <a:defRPr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Roboto"/>
              <a:buNone/>
              <a:defRPr sz="36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Roboto"/>
              <a:buNone/>
              <a:defRPr sz="36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Roboto"/>
              <a:buNone/>
              <a:defRPr sz="36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Roboto"/>
              <a:buNone/>
              <a:defRPr sz="36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Roboto"/>
              <a:buNone/>
              <a:defRPr sz="36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Roboto"/>
              <a:buNone/>
              <a:defRPr sz="36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Roboto"/>
              <a:buNone/>
              <a:defRPr sz="36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Roboto"/>
              <a:buNone/>
              <a:defRPr sz="36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5" name="Google Shape;105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371C1"/>
              </a:buClr>
              <a:buSzPts val="2800"/>
              <a:buFont typeface="Roboto"/>
              <a:buNone/>
              <a:defRPr>
                <a:solidFill>
                  <a:srgbClr val="0371C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8" name="Google Shape;108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  <a:defRPr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○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■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○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■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○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800"/>
              <a:buFont typeface="Roboto"/>
              <a:buChar char="■"/>
              <a:def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9" name="Google Shape;109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371C1"/>
              </a:buClr>
              <a:buSzPts val="2800"/>
              <a:buFont typeface="Roboto"/>
              <a:buNone/>
              <a:defRPr>
                <a:solidFill>
                  <a:srgbClr val="0371C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  <a:defRPr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○"/>
              <a:def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■"/>
              <a:def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●"/>
              <a:def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○"/>
              <a:def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■"/>
              <a:def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●"/>
              <a:def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○"/>
              <a:def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Roboto"/>
              <a:buChar char="■"/>
              <a:def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3" name="Google Shape;113;p2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  <a:defRPr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○"/>
              <a:def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■"/>
              <a:def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●"/>
              <a:def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○"/>
              <a:def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■"/>
              <a:def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●"/>
              <a:def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○"/>
              <a:def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Roboto"/>
              <a:buChar char="■"/>
              <a:def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4" name="Google Shape;114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371C1"/>
              </a:buClr>
              <a:buSzPts val="2800"/>
              <a:buFont typeface="Roboto"/>
              <a:buNone/>
              <a:defRPr>
                <a:solidFill>
                  <a:srgbClr val="0371C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371C1"/>
              </a:buClr>
              <a:buSzPts val="2400"/>
              <a:buFont typeface="Roboto"/>
              <a:buNone/>
              <a:defRPr sz="2400">
                <a:solidFill>
                  <a:srgbClr val="0371C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0" name="Google Shape;120;p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●"/>
              <a:def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○"/>
              <a:def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■"/>
              <a:def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●"/>
              <a:def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○"/>
              <a:def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■"/>
              <a:def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●"/>
              <a:def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○"/>
              <a:def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Roboto"/>
              <a:buChar char="■"/>
              <a:def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1" name="Google Shape;121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0371C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"/>
              <a:buNone/>
              <a:defRPr sz="4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4" name="Google Shape;124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C1D7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3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371C1"/>
              </a:buClr>
              <a:buSzPts val="4200"/>
              <a:buFont typeface="Roboto"/>
              <a:buNone/>
              <a:defRPr sz="4200">
                <a:solidFill>
                  <a:srgbClr val="0371C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8" name="Google Shape;128;p3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Roboto"/>
              <a:buNone/>
              <a:defRPr sz="2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9" name="Google Shape;129;p3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  <a:def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  <a:def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■"/>
              <a:def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  <a:def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  <a:def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■"/>
              <a:def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  <a:def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  <a:def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Roboto"/>
              <a:buChar char="■"/>
              <a:def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0" name="Google Shape;130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None/>
              <a:def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endParaRPr/>
          </a:p>
        </p:txBody>
      </p:sp>
      <p:sp>
        <p:nvSpPr>
          <p:cNvPr id="133" name="Google Shape;133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Roboto"/>
              <a:buNone/>
              <a:defRPr sz="1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6" name="Google Shape;136;p3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  <a:def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  <a:def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■"/>
              <a:def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  <a:def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  <a:def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■"/>
              <a:def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  <a:def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  <a:def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Roboto"/>
              <a:buChar char="■"/>
              <a:def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7" name="Google Shape;137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nnouncements">
  <p:cSld name="TITLE_AND_BODY_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7"/>
          <p:cNvSpPr txBox="1">
            <a:spLocks noGrp="1"/>
          </p:cNvSpPr>
          <p:nvPr>
            <p:ph type="title"/>
          </p:nvPr>
        </p:nvSpPr>
        <p:spPr>
          <a:xfrm>
            <a:off x="491700" y="445031"/>
            <a:ext cx="816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7"/>
          <p:cNvSpPr txBox="1">
            <a:spLocks noGrp="1"/>
          </p:cNvSpPr>
          <p:nvPr>
            <p:ph type="body" idx="1"/>
          </p:nvPr>
        </p:nvSpPr>
        <p:spPr>
          <a:xfrm>
            <a:off x="491700" y="1152469"/>
            <a:ext cx="816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3" name="Google Shape;143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44" name="Google Shape;144;p37"/>
          <p:cNvCxnSpPr/>
          <p:nvPr/>
        </p:nvCxnSpPr>
        <p:spPr>
          <a:xfrm>
            <a:off x="481500" y="973944"/>
            <a:ext cx="8181000" cy="0"/>
          </a:xfrm>
          <a:prstGeom prst="straightConnector1">
            <a:avLst/>
          </a:prstGeom>
          <a:noFill/>
          <a:ln w="19050" cap="flat" cmpd="sng">
            <a:solidFill>
              <a:srgbClr val="4A86E8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e on right">
  <p:cSld name="SECTION_TITLE_AND_DESCRIPTION_1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8" name="Google Shape;148;p3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3837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9" name="Google Shape;149;p3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837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0" name="Google Shape;150;p38"/>
          <p:cNvSpPr txBox="1">
            <a:spLocks noGrp="1"/>
          </p:cNvSpPr>
          <p:nvPr>
            <p:ph type="body" idx="2"/>
          </p:nvPr>
        </p:nvSpPr>
        <p:spPr>
          <a:xfrm>
            <a:off x="4939500" y="555600"/>
            <a:ext cx="3837000" cy="40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e on left">
  <p:cSld name="SECTION_TITLE_AND_DESCRIPTION_1_1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9"/>
          <p:cNvSpPr/>
          <p:nvPr/>
        </p:nvSpPr>
        <p:spPr>
          <a:xfrm>
            <a:off x="0" y="6"/>
            <a:ext cx="45720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4" name="Google Shape;154;p39"/>
          <p:cNvSpPr txBox="1">
            <a:spLocks noGrp="1"/>
          </p:cNvSpPr>
          <p:nvPr>
            <p:ph type="title"/>
          </p:nvPr>
        </p:nvSpPr>
        <p:spPr>
          <a:xfrm>
            <a:off x="4991925" y="565144"/>
            <a:ext cx="3837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5" name="Google Shape;155;p39"/>
          <p:cNvSpPr txBox="1">
            <a:spLocks noGrp="1"/>
          </p:cNvSpPr>
          <p:nvPr>
            <p:ph type="body" idx="1"/>
          </p:nvPr>
        </p:nvSpPr>
        <p:spPr>
          <a:xfrm>
            <a:off x="4991925" y="1399144"/>
            <a:ext cx="3837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6" name="Google Shape;156;p39"/>
          <p:cNvSpPr txBox="1">
            <a:spLocks noGrp="1"/>
          </p:cNvSpPr>
          <p:nvPr>
            <p:ph type="body" idx="2"/>
          </p:nvPr>
        </p:nvSpPr>
        <p:spPr>
          <a:xfrm>
            <a:off x="367500" y="565144"/>
            <a:ext cx="3837000" cy="40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tx">
  <p:cSld name="TITLE_AND_BODY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1"/>
          <p:cNvSpPr txBox="1">
            <a:spLocks noGrp="1"/>
          </p:cNvSpPr>
          <p:nvPr>
            <p:ph type="title"/>
          </p:nvPr>
        </p:nvSpPr>
        <p:spPr>
          <a:xfrm>
            <a:off x="312737" y="-595"/>
            <a:ext cx="6962700" cy="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DD6"/>
              </a:buClr>
              <a:buSzPts val="7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DD6"/>
              </a:buClr>
              <a:buSzPts val="7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DD6"/>
              </a:buClr>
              <a:buSzPts val="7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DD6"/>
              </a:buClr>
              <a:buSzPts val="7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DD6"/>
              </a:buClr>
              <a:buSzPts val="7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DD6"/>
              </a:buClr>
              <a:buSzPts val="7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DD6"/>
              </a:buClr>
              <a:buSzPts val="7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DD6"/>
              </a:buClr>
              <a:buSzPts val="7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DD6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41"/>
          <p:cNvSpPr txBox="1">
            <a:spLocks noGrp="1"/>
          </p:cNvSpPr>
          <p:nvPr>
            <p:ph type="body" idx="1"/>
          </p:nvPr>
        </p:nvSpPr>
        <p:spPr>
          <a:xfrm>
            <a:off x="314325" y="919163"/>
            <a:ext cx="85200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marL="914400" lvl="1" indent="-273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Char char="•"/>
              <a:defRPr/>
            </a:lvl2pPr>
            <a:lvl3pPr marL="1371600" lvl="2" indent="-2667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600"/>
              <a:buChar char=""/>
              <a:defRPr/>
            </a:lvl3pPr>
            <a:lvl4pPr marL="1828800" lvl="3" indent="-2730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700"/>
              <a:buChar char="•"/>
              <a:defRPr/>
            </a:lvl4pPr>
            <a:lvl5pPr marL="2286000" lvl="4" indent="-266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"/>
              <a:defRPr/>
            </a:lvl5pPr>
            <a:lvl6pPr marL="2743200" lvl="5" indent="-2667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600"/>
              <a:buChar char="•"/>
              <a:defRPr/>
            </a:lvl6pPr>
            <a:lvl7pPr marL="3200400" lvl="6" indent="-2667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600"/>
              <a:buChar char="•"/>
              <a:defRPr/>
            </a:lvl7pPr>
            <a:lvl8pPr marL="3657600" lvl="7" indent="-2667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600"/>
              <a:buChar char="•"/>
              <a:defRPr/>
            </a:lvl8pPr>
            <a:lvl9pPr marL="4114800" lvl="8" indent="-2667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6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41"/>
          <p:cNvSpPr txBox="1">
            <a:spLocks noGrp="1"/>
          </p:cNvSpPr>
          <p:nvPr>
            <p:ph type="sldNum" idx="12"/>
          </p:nvPr>
        </p:nvSpPr>
        <p:spPr>
          <a:xfrm>
            <a:off x="8759514" y="4911328"/>
            <a:ext cx="89400" cy="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600"/>
              <a:buFont typeface="Arial"/>
              <a:buNone/>
              <a:defRPr sz="600">
                <a:solidFill>
                  <a:srgbClr val="B8B8B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600"/>
              <a:buFont typeface="Arial"/>
              <a:buNone/>
              <a:defRPr sz="600">
                <a:solidFill>
                  <a:srgbClr val="B8B8B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600"/>
              <a:buFont typeface="Arial"/>
              <a:buNone/>
              <a:defRPr sz="600">
                <a:solidFill>
                  <a:srgbClr val="B8B8B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600"/>
              <a:buFont typeface="Arial"/>
              <a:buNone/>
              <a:defRPr sz="600">
                <a:solidFill>
                  <a:srgbClr val="B8B8B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600"/>
              <a:buFont typeface="Arial"/>
              <a:buNone/>
              <a:defRPr sz="600">
                <a:solidFill>
                  <a:srgbClr val="B8B8B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600"/>
              <a:buFont typeface="Arial"/>
              <a:buNone/>
              <a:defRPr sz="600">
                <a:solidFill>
                  <a:srgbClr val="B8B8B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600"/>
              <a:buFont typeface="Arial"/>
              <a:buNone/>
              <a:defRPr sz="600">
                <a:solidFill>
                  <a:srgbClr val="B8B8B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600"/>
              <a:buFont typeface="Arial"/>
              <a:buNone/>
              <a:defRPr sz="600">
                <a:solidFill>
                  <a:srgbClr val="B8B8B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600"/>
              <a:buFont typeface="Arial"/>
              <a:buNone/>
              <a:defRPr sz="600">
                <a:solidFill>
                  <a:srgbClr val="B8B8B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Subtitle">
  <p:cSld name="Title &amp; Subtitle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8" name="Google Shape;168;p42"/>
          <p:cNvCxnSpPr/>
          <p:nvPr/>
        </p:nvCxnSpPr>
        <p:spPr>
          <a:xfrm rot="10800000">
            <a:off x="377479" y="2796778"/>
            <a:ext cx="8325900" cy="0"/>
          </a:xfrm>
          <a:prstGeom prst="straightConnector1">
            <a:avLst/>
          </a:prstGeom>
          <a:noFill/>
          <a:ln w="12700" cap="flat" cmpd="sng">
            <a:solidFill>
              <a:srgbClr val="B8B8B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69" name="Google Shape;169;p42"/>
          <p:cNvSpPr txBox="1">
            <a:spLocks noGrp="1"/>
          </p:cNvSpPr>
          <p:nvPr>
            <p:ph type="title"/>
          </p:nvPr>
        </p:nvSpPr>
        <p:spPr>
          <a:xfrm>
            <a:off x="359073" y="1076027"/>
            <a:ext cx="7815300" cy="14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DD6"/>
              </a:buClr>
              <a:buSzPts val="2000"/>
              <a:buFont typeface="Arial"/>
              <a:buNone/>
              <a:defRPr sz="2000"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DD6"/>
              </a:buClr>
              <a:buSzPts val="7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DD6"/>
              </a:buClr>
              <a:buSzPts val="7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DD6"/>
              </a:buClr>
              <a:buSzPts val="7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DD6"/>
              </a:buClr>
              <a:buSzPts val="7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DD6"/>
              </a:buClr>
              <a:buSzPts val="7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DD6"/>
              </a:buClr>
              <a:buSzPts val="7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DD6"/>
              </a:buClr>
              <a:buSzPts val="7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DD6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42"/>
          <p:cNvSpPr txBox="1">
            <a:spLocks noGrp="1"/>
          </p:cNvSpPr>
          <p:nvPr>
            <p:ph type="body" idx="1"/>
          </p:nvPr>
        </p:nvSpPr>
        <p:spPr>
          <a:xfrm>
            <a:off x="359073" y="3067050"/>
            <a:ext cx="78153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635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400"/>
              <a:buFont typeface="Arial"/>
              <a:buNone/>
              <a:defRPr sz="1400">
                <a:solidFill>
                  <a:srgbClr val="4B4B4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6350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  <a:defRPr sz="1400">
                <a:solidFill>
                  <a:srgbClr val="4B4B4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63500" lvl="2" indent="-3111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Font typeface="Arial"/>
              <a:buChar char=""/>
              <a:defRPr sz="1400">
                <a:solidFill>
                  <a:srgbClr val="4B4B4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6350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Arial"/>
              <a:buNone/>
              <a:defRPr sz="1400">
                <a:solidFill>
                  <a:srgbClr val="4B4B4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6350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Noto Sans Symbols"/>
              <a:buNone/>
              <a:defRPr sz="1400">
                <a:solidFill>
                  <a:srgbClr val="4B4B4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667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600"/>
              <a:buChar char="•"/>
              <a:defRPr/>
            </a:lvl6pPr>
            <a:lvl7pPr marL="3200400" lvl="6" indent="-2667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600"/>
              <a:buChar char="•"/>
              <a:defRPr/>
            </a:lvl7pPr>
            <a:lvl8pPr marL="3657600" lvl="7" indent="-2667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600"/>
              <a:buChar char="•"/>
              <a:defRPr/>
            </a:lvl8pPr>
            <a:lvl9pPr marL="4114800" lvl="8" indent="-2667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6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42"/>
          <p:cNvSpPr txBox="1">
            <a:spLocks noGrp="1"/>
          </p:cNvSpPr>
          <p:nvPr>
            <p:ph type="sldNum" idx="12"/>
          </p:nvPr>
        </p:nvSpPr>
        <p:spPr>
          <a:xfrm>
            <a:off x="8478924" y="4891236"/>
            <a:ext cx="127500" cy="1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600"/>
              <a:buFont typeface="Arial"/>
              <a:buNone/>
              <a:defRPr sz="600">
                <a:solidFill>
                  <a:srgbClr val="B8B8B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600"/>
              <a:buFont typeface="Arial"/>
              <a:buNone/>
              <a:defRPr sz="600">
                <a:solidFill>
                  <a:srgbClr val="B8B8B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600"/>
              <a:buFont typeface="Arial"/>
              <a:buNone/>
              <a:defRPr sz="600">
                <a:solidFill>
                  <a:srgbClr val="B8B8B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600"/>
              <a:buFont typeface="Arial"/>
              <a:buNone/>
              <a:defRPr sz="600">
                <a:solidFill>
                  <a:srgbClr val="B8B8B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600"/>
              <a:buFont typeface="Arial"/>
              <a:buNone/>
              <a:defRPr sz="600">
                <a:solidFill>
                  <a:srgbClr val="B8B8B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600"/>
              <a:buFont typeface="Arial"/>
              <a:buNone/>
              <a:defRPr sz="600">
                <a:solidFill>
                  <a:srgbClr val="B8B8B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600"/>
              <a:buFont typeface="Arial"/>
              <a:buNone/>
              <a:defRPr sz="600">
                <a:solidFill>
                  <a:srgbClr val="B8B8B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600"/>
              <a:buFont typeface="Arial"/>
              <a:buNone/>
              <a:defRPr sz="600">
                <a:solidFill>
                  <a:srgbClr val="B8B8B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600"/>
              <a:buFont typeface="Arial"/>
              <a:buNone/>
              <a:defRPr sz="600">
                <a:solidFill>
                  <a:srgbClr val="B8B8B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">
  <p:cSld name="Section Title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3"/>
          <p:cNvSpPr txBox="1">
            <a:spLocks noGrp="1"/>
          </p:cNvSpPr>
          <p:nvPr>
            <p:ph type="title"/>
          </p:nvPr>
        </p:nvSpPr>
        <p:spPr>
          <a:xfrm>
            <a:off x="659706" y="1049238"/>
            <a:ext cx="7815300" cy="14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DD6"/>
              </a:buClr>
              <a:buSzPts val="2000"/>
              <a:buFont typeface="Arial"/>
              <a:buNone/>
              <a:defRPr sz="2000"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DD6"/>
              </a:buClr>
              <a:buSzPts val="7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DD6"/>
              </a:buClr>
              <a:buSzPts val="7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DD6"/>
              </a:buClr>
              <a:buSzPts val="7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DD6"/>
              </a:buClr>
              <a:buSzPts val="7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DD6"/>
              </a:buClr>
              <a:buSzPts val="7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DD6"/>
              </a:buClr>
              <a:buSzPts val="7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DD6"/>
              </a:buClr>
              <a:buSzPts val="7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DD6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43"/>
          <p:cNvSpPr txBox="1">
            <a:spLocks noGrp="1"/>
          </p:cNvSpPr>
          <p:nvPr>
            <p:ph type="sldNum" idx="12"/>
          </p:nvPr>
        </p:nvSpPr>
        <p:spPr>
          <a:xfrm>
            <a:off x="8478924" y="4891236"/>
            <a:ext cx="127500" cy="1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600"/>
              <a:buFont typeface="Arial"/>
              <a:buNone/>
              <a:defRPr sz="600">
                <a:solidFill>
                  <a:srgbClr val="B8B8B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600"/>
              <a:buFont typeface="Arial"/>
              <a:buNone/>
              <a:defRPr sz="600">
                <a:solidFill>
                  <a:srgbClr val="B8B8B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600"/>
              <a:buFont typeface="Arial"/>
              <a:buNone/>
              <a:defRPr sz="600">
                <a:solidFill>
                  <a:srgbClr val="B8B8B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600"/>
              <a:buFont typeface="Arial"/>
              <a:buNone/>
              <a:defRPr sz="600">
                <a:solidFill>
                  <a:srgbClr val="B8B8B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600"/>
              <a:buFont typeface="Arial"/>
              <a:buNone/>
              <a:defRPr sz="600">
                <a:solidFill>
                  <a:srgbClr val="B8B8B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600"/>
              <a:buFont typeface="Arial"/>
              <a:buNone/>
              <a:defRPr sz="600">
                <a:solidFill>
                  <a:srgbClr val="B8B8B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600"/>
              <a:buFont typeface="Arial"/>
              <a:buNone/>
              <a:defRPr sz="600">
                <a:solidFill>
                  <a:srgbClr val="B8B8B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600"/>
              <a:buFont typeface="Arial"/>
              <a:buNone/>
              <a:defRPr sz="600">
                <a:solidFill>
                  <a:srgbClr val="B8B8B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600"/>
              <a:buFont typeface="Arial"/>
              <a:buNone/>
              <a:defRPr sz="600">
                <a:solidFill>
                  <a:srgbClr val="B8B8B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800"/>
              <a:buNone/>
              <a:defRPr sz="2800">
                <a:solidFill>
                  <a:srgbClr val="4A86E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8" name="Google Shape;98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8" name="Google Shape;158;p40"/>
          <p:cNvCxnSpPr/>
          <p:nvPr/>
        </p:nvCxnSpPr>
        <p:spPr>
          <a:xfrm>
            <a:off x="314325" y="636984"/>
            <a:ext cx="6975000" cy="0"/>
          </a:xfrm>
          <a:prstGeom prst="straightConnector1">
            <a:avLst/>
          </a:prstGeom>
          <a:noFill/>
          <a:ln w="12700" cap="flat" cmpd="sng">
            <a:solidFill>
              <a:srgbClr val="B8B8B8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59" name="Google Shape;159;p40"/>
          <p:cNvCxnSpPr/>
          <p:nvPr/>
        </p:nvCxnSpPr>
        <p:spPr>
          <a:xfrm>
            <a:off x="314325" y="4889897"/>
            <a:ext cx="8525400" cy="1200"/>
          </a:xfrm>
          <a:prstGeom prst="straightConnector1">
            <a:avLst/>
          </a:prstGeom>
          <a:noFill/>
          <a:ln w="12700" cap="flat" cmpd="sng">
            <a:solidFill>
              <a:srgbClr val="B8B8B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60" name="Google Shape;160;p40"/>
          <p:cNvSpPr txBox="1">
            <a:spLocks noGrp="1"/>
          </p:cNvSpPr>
          <p:nvPr>
            <p:ph type="title"/>
          </p:nvPr>
        </p:nvSpPr>
        <p:spPr>
          <a:xfrm>
            <a:off x="312737" y="-595"/>
            <a:ext cx="6962700" cy="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6350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DD6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007DD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6350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DD6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007DD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6350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DD6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007DD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6350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DD6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007DD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6350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DD6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007DD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6350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DD6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007DD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6350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DD6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007DD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6350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DD6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007DD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6350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DD6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007DD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1" name="Google Shape;161;p40"/>
          <p:cNvSpPr txBox="1">
            <a:spLocks noGrp="1"/>
          </p:cNvSpPr>
          <p:nvPr>
            <p:ph type="body" idx="1"/>
          </p:nvPr>
        </p:nvSpPr>
        <p:spPr>
          <a:xfrm>
            <a:off x="314325" y="919163"/>
            <a:ext cx="85200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457200" marR="25400" lvl="0" indent="-2286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25400" lvl="1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25400" lvl="2" indent="-2984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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25400" lvl="3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25400" lvl="4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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25400" lvl="5" indent="-29845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25400" lvl="6" indent="-29845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25400" lvl="7" indent="-29845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25400" lvl="8" indent="-29845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2" name="Google Shape;162;p40"/>
          <p:cNvSpPr txBox="1">
            <a:spLocks noGrp="1"/>
          </p:cNvSpPr>
          <p:nvPr>
            <p:ph type="sldNum" idx="12"/>
          </p:nvPr>
        </p:nvSpPr>
        <p:spPr>
          <a:xfrm>
            <a:off x="8759514" y="4911328"/>
            <a:ext cx="89400" cy="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B8B8B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B8B8B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B8B8B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B8B8B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B8B8B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B8B8B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B8B8B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B8B8B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B8B8B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ythontutor.com/composingprograms.html#code=def%20make_withdraw%28balance%29%3A%0A%20%20%20%20def%20withdraw%28amount%29%3A%0A%20%20%20%20%20%20%20%20nonlocal%20balance%0A%20%20%20%20%20%20%20%20if%20amount%20%3E%20balance%3A%0A%20%20%20%20%20%20%20%20%20%20%20%20return%20'Insufficient%20funds'%0A%20%20%20%20%20%20%20%20balance%20%3D%20balance%20-%20amount%0A%20%20%20%20%20%20%20%20return%20balance%0A%20%20%20%20return%20withdraw%0A%0Awithdraw%20%3D%20make_withdraw%28100%29%0Awithdraw%2825%29%0Awithdraw%2825%29%0Awithdraw%2860%29%0Awithdraw%2815%29&amp;cumulative=true&amp;mode=edit&amp;origin=composingprograms.js&amp;py=3&amp;rawInputLstJSON=%5B%5D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ython.org/dev/peps/pep-3104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Relationship Id="rId5" Type="http://schemas.openxmlformats.org/officeDocument/2006/relationships/hyperlink" Target="http://docs.python.org/release/3.1.3/reference/simple_stmts.html#the-nonlocal-statement" TargetMode="External"/><Relationship Id="rId4" Type="http://schemas.openxmlformats.org/officeDocument/2006/relationships/hyperlink" Target="http://docs.python.org/release/3.1.3/reference/simple_stmts.html#nonloca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7.xml"/><Relationship Id="rId5" Type="http://schemas.openxmlformats.org/officeDocument/2006/relationships/hyperlink" Target="http://pythontutor.com/composingprograms.html#code=def%20make_withdraw%28balance%29%3A%0A%20%20%20%20def%20withdraw%28amount%29%3A%0A%20%20%20%20%20%20%20%20if%20amount%20%3E%20balance%3A%0A%20%20%20%20%20%20%20%20%20%20%20%20return%20'Insufficient%20funds'%0A%20%20%20%20%20%20%20%20balance%20%3D%20balance%20-%20amount%0A%20%20%20%20%20%20%20%20return%20balance%0A%20%20%20%20return%20withdraw%0A%0Awithdraw%20%3D%20make_withdraw%2820%29%0Awithdraw%285%29&amp;mode=display&amp;origin=composingprograms.js&amp;cumulative=true&amp;py=3&amp;rawInputLstJSON=%5B%5D&amp;curInstr=0" TargetMode="Externa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ythontutor.com/composingprograms.html#code=def%20make_withdraw%28balance%29%3A%0A%20%20%20%20def%20withdraw%28amount%29%3A%0A%20%20%20%20%20%20%20%20if%20amount%20%3E%20balance%3A%0A%20%20%20%20%20%20%20%20%20%20%20%20return%20'Insufficient%20funds'%0A%20%20%20%20%20%20%20%20balance%20%3D%20balance%20-%20amount%0A%20%20%20%20%20%20%20%20return%20balance%0A%20%20%20%20return%20withdraw%0A%0Awithdraw%20%3D%20make_withdraw%2820%29%0Awithdraw%285%29&amp;mode=display&amp;origin=composingprograms.js&amp;cumulative=true&amp;py=3&amp;rawInputLstJSON=%5B%5D&amp;curInstr=0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pythontutor.com/visualize.html#code=lst1%20%3D%20%5B0,%206,%20%5B-2,%204%5D%5D%0Alst2%20%3D%20lst1%0Alst3%20%3D%20lst1%5B1%3A%5D&amp;cumulative=true&amp;curInstr=0&amp;heapPrimitives=nevernest&amp;mode=display&amp;origin=opt-frontend.js&amp;py=2&amp;rawInputLstJSON=%5B%5D&amp;textReferences=false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pythontutor.com/visualize.html#code=lst1%20%3D%20%5B0,%206,%20%5B-2,%204%5D%5D%0Alst2%20%3D%20lst1%0Alst3%20%3D%20lst1%5B1%3A%5D&amp;cumulative=true&amp;curInstr=0&amp;heapPrimitives=nevernest&amp;mode=display&amp;origin=opt-frontend.js&amp;py=2&amp;rawInputLstJSON=%5B%5D&amp;textReferences=false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://pythontutor.com/visualize.html#code=lst1%20%3D%20%5B0,%206,%20%5B-2,%204%5D%5D%0Alst2%20%3D%20lst1%0Alst3%20%3D%20lst1%5B1%3A%5D&amp;cumulative=true&amp;curInstr=0&amp;heapPrimitives=nevernest&amp;mode=display&amp;origin=opt-frontend.js&amp;py=2&amp;rawInputLstJSON=%5B%5D&amp;textReferences=false" TargetMode="Externa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pythontutor.com/visualize.html#code=lst1%20%3D%20%5B0,%206,%20%5B-2,%204%5D%5D%0Alst2%20%3D%20lst1%0Alst3%20%3D%20lst1%5B1%3A%5D&amp;cumulative=true&amp;curInstr=0&amp;heapPrimitives=nevernest&amp;mode=display&amp;origin=opt-frontend.js&amp;py=2&amp;rawInputLstJSON=%5B%5D&amp;textReferences=false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Lecture 12 - Mutable Functions &amp; Growth</a:t>
            </a:r>
            <a:endParaRPr/>
          </a:p>
        </p:txBody>
      </p:sp>
      <p:sp>
        <p:nvSpPr>
          <p:cNvPr id="180" name="Google Shape;180;p4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3" name="Google Shape;293;p55"/>
          <p:cNvCxnSpPr/>
          <p:nvPr/>
        </p:nvCxnSpPr>
        <p:spPr>
          <a:xfrm>
            <a:off x="314325" y="636984"/>
            <a:ext cx="6975000" cy="0"/>
          </a:xfrm>
          <a:prstGeom prst="straightConnector1">
            <a:avLst/>
          </a:prstGeom>
          <a:noFill/>
          <a:ln w="12700" cap="flat" cmpd="sng">
            <a:solidFill>
              <a:srgbClr val="B8B8B8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94" name="Google Shape;294;p55"/>
          <p:cNvCxnSpPr/>
          <p:nvPr/>
        </p:nvCxnSpPr>
        <p:spPr>
          <a:xfrm>
            <a:off x="314325" y="4889897"/>
            <a:ext cx="8525400" cy="1200"/>
          </a:xfrm>
          <a:prstGeom prst="straightConnector1">
            <a:avLst/>
          </a:prstGeom>
          <a:noFill/>
          <a:ln w="12700" cap="flat" cmpd="sng">
            <a:solidFill>
              <a:srgbClr val="B8B8B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95" name="Google Shape;295;p55"/>
          <p:cNvSpPr/>
          <p:nvPr/>
        </p:nvSpPr>
        <p:spPr>
          <a:xfrm>
            <a:off x="244925" y="229625"/>
            <a:ext cx="7485600" cy="50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55"/>
          <p:cNvSpPr txBox="1">
            <a:spLocks noGrp="1"/>
          </p:cNvSpPr>
          <p:nvPr>
            <p:ph type="title"/>
          </p:nvPr>
        </p:nvSpPr>
        <p:spPr>
          <a:xfrm>
            <a:off x="312737" y="-595"/>
            <a:ext cx="6962700" cy="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DD6"/>
              </a:buClr>
              <a:buSzPts val="1700"/>
              <a:buFont typeface="Arial"/>
              <a:buNone/>
            </a:pPr>
            <a:r>
              <a:rPr lang="en" sz="1700" b="0" i="0" u="none" strike="noStrike" cap="none">
                <a:solidFill>
                  <a:srgbClr val="007DD6"/>
                </a:solidFill>
                <a:latin typeface="Arial"/>
                <a:ea typeface="Arial"/>
                <a:cs typeface="Arial"/>
                <a:sym typeface="Arial"/>
              </a:rPr>
              <a:t>Non-Local Assignment &amp; Persistent Local State</a:t>
            </a:r>
            <a:endParaRPr sz="500"/>
          </a:p>
        </p:txBody>
      </p:sp>
      <p:sp>
        <p:nvSpPr>
          <p:cNvPr id="297" name="Google Shape;297;p55"/>
          <p:cNvSpPr txBox="1"/>
          <p:nvPr/>
        </p:nvSpPr>
        <p:spPr>
          <a:xfrm>
            <a:off x="561975" y="890600"/>
            <a:ext cx="8525400" cy="31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20"/>
              </a:buClr>
              <a:buSzPts val="1200"/>
              <a:buFont typeface="Arial"/>
              <a:buNone/>
            </a:pPr>
            <a:r>
              <a:rPr lang="en" sz="1600" i="0" u="none" strike="noStrike" cap="none">
                <a:solidFill>
                  <a:srgbClr val="007020"/>
                </a:solidFill>
                <a:latin typeface="Roboto Mono"/>
                <a:ea typeface="Roboto Mono"/>
                <a:cs typeface="Roboto Mono"/>
                <a:sym typeface="Roboto Mono"/>
              </a:rPr>
              <a:t>def</a:t>
            </a:r>
            <a:r>
              <a:rPr lang="en" sz="1600" i="0" u="none" strike="noStrike" cap="non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00" i="0" u="none" strike="noStrike" cap="none">
                <a:solidFill>
                  <a:srgbClr val="06287E"/>
                </a:solidFill>
                <a:latin typeface="Roboto Mono"/>
                <a:ea typeface="Roboto Mono"/>
                <a:cs typeface="Roboto Mono"/>
                <a:sym typeface="Roboto Mono"/>
              </a:rPr>
              <a:t>make_withdraw</a:t>
            </a:r>
            <a:r>
              <a:rPr lang="en" sz="1600" i="0" u="none" strike="noStrike" cap="non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(balance):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600" i="0" u="none" strike="noStrike" cap="non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600" i="0" u="none" strike="noStrike" cap="none">
                <a:solidFill>
                  <a:srgbClr val="4070A0"/>
                </a:solidFill>
                <a:latin typeface="Roboto Mono"/>
                <a:ea typeface="Roboto Mono"/>
                <a:cs typeface="Roboto Mono"/>
                <a:sym typeface="Roboto Mono"/>
              </a:rPr>
              <a:t>"""Return a withdraw function with a starting balance."""</a:t>
            </a:r>
            <a:endParaRPr sz="1600" i="0" u="none" strike="noStrike" cap="non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600" i="0" u="none" strike="noStrike" cap="non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600" i="0" u="none" strike="noStrike" cap="none">
                <a:solidFill>
                  <a:srgbClr val="007020"/>
                </a:solidFill>
                <a:latin typeface="Roboto Mono"/>
                <a:ea typeface="Roboto Mono"/>
                <a:cs typeface="Roboto Mono"/>
                <a:sym typeface="Roboto Mono"/>
              </a:rPr>
              <a:t>def</a:t>
            </a:r>
            <a:r>
              <a:rPr lang="en" sz="1600" i="0" u="none" strike="noStrike" cap="non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00" i="0" u="none" strike="noStrike" cap="none">
                <a:solidFill>
                  <a:srgbClr val="06287E"/>
                </a:solidFill>
                <a:latin typeface="Roboto Mono"/>
                <a:ea typeface="Roboto Mono"/>
                <a:cs typeface="Roboto Mono"/>
                <a:sym typeface="Roboto Mono"/>
              </a:rPr>
              <a:t>withdraw</a:t>
            </a:r>
            <a:r>
              <a:rPr lang="en" sz="1600" i="0" u="none" strike="noStrike" cap="non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(amount):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600" i="0" u="none" strike="noStrike" cap="non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    nonlocal balance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600" i="0" u="none" strike="noStrike" cap="non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    </a:t>
            </a:r>
            <a:r>
              <a:rPr lang="en" sz="1600" i="0" u="none" strike="noStrike" cap="none">
                <a:solidFill>
                  <a:srgbClr val="007020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600" i="0" u="none" strike="noStrike" cap="non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amount </a:t>
            </a:r>
            <a:r>
              <a:rPr lang="en" sz="1600" i="0" u="none" strike="noStrike" cap="none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&gt;</a:t>
            </a:r>
            <a:r>
              <a:rPr lang="en" sz="1600" i="0" u="none" strike="noStrike" cap="non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balance: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600" i="0" u="none" strike="noStrike" cap="non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</a:t>
            </a:r>
            <a:r>
              <a:rPr lang="en" sz="1600" i="0" u="none" strike="noStrike" cap="none">
                <a:solidFill>
                  <a:srgbClr val="007020"/>
                </a:solidFill>
                <a:latin typeface="Roboto Mono"/>
                <a:ea typeface="Roboto Mono"/>
                <a:cs typeface="Roboto Mono"/>
                <a:sym typeface="Roboto Mono"/>
              </a:rPr>
              <a:t>return</a:t>
            </a:r>
            <a:r>
              <a:rPr lang="en" sz="1600" i="0" u="none" strike="noStrike" cap="non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00" i="0" u="none" strike="noStrike" cap="none">
                <a:solidFill>
                  <a:srgbClr val="4070A0"/>
                </a:solidFill>
                <a:latin typeface="Roboto Mono"/>
                <a:ea typeface="Roboto Mono"/>
                <a:cs typeface="Roboto Mono"/>
                <a:sym typeface="Roboto Mono"/>
              </a:rPr>
              <a:t>'Insufficient funds'</a:t>
            </a:r>
            <a:endParaRPr sz="1600" i="0" u="none" strike="noStrike" cap="non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600" i="0" u="none" strike="noStrike" cap="non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    balance </a:t>
            </a:r>
            <a:r>
              <a:rPr lang="en" sz="1600" i="0" u="none" strike="noStrike" cap="none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600" i="0" u="none" strike="noStrike" cap="non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balance </a:t>
            </a:r>
            <a:r>
              <a:rPr lang="en" sz="1600" i="0" u="none" strike="noStrike" cap="none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-</a:t>
            </a:r>
            <a:r>
              <a:rPr lang="en" sz="1600" i="0" u="none" strike="noStrike" cap="non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amount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600" i="0" u="none" strike="noStrike" cap="non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    </a:t>
            </a:r>
            <a:r>
              <a:rPr lang="en" sz="1600" i="0" u="none" strike="noStrike" cap="none">
                <a:solidFill>
                  <a:srgbClr val="007020"/>
                </a:solidFill>
                <a:latin typeface="Roboto Mono"/>
                <a:ea typeface="Roboto Mono"/>
                <a:cs typeface="Roboto Mono"/>
                <a:sym typeface="Roboto Mono"/>
              </a:rPr>
              <a:t>return</a:t>
            </a:r>
            <a:r>
              <a:rPr lang="en" sz="1600" i="0" u="none" strike="noStrike" cap="non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balance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600" i="0" u="none" strike="noStrike" cap="non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600" i="0" u="none" strike="noStrike" cap="none">
                <a:solidFill>
                  <a:srgbClr val="007020"/>
                </a:solidFill>
                <a:latin typeface="Roboto Mono"/>
                <a:ea typeface="Roboto Mono"/>
                <a:cs typeface="Roboto Mono"/>
                <a:sym typeface="Roboto Mono"/>
              </a:rPr>
              <a:t>return</a:t>
            </a:r>
            <a:r>
              <a:rPr lang="en" sz="1600" i="0" u="none" strike="noStrike" cap="non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withdraw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98" name="Google Shape;298;p55"/>
          <p:cNvSpPr/>
          <p:nvPr/>
        </p:nvSpPr>
        <p:spPr>
          <a:xfrm>
            <a:off x="3709988" y="1957388"/>
            <a:ext cx="5048244" cy="5952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37" y="0"/>
                </a:moveTo>
                <a:cubicBezTo>
                  <a:pt x="712" y="0"/>
                  <a:pt x="530" y="1547"/>
                  <a:pt x="530" y="3456"/>
                </a:cubicBezTo>
                <a:lnTo>
                  <a:pt x="530" y="11583"/>
                </a:lnTo>
                <a:lnTo>
                  <a:pt x="0" y="13306"/>
                </a:lnTo>
                <a:lnTo>
                  <a:pt x="530" y="15028"/>
                </a:lnTo>
                <a:lnTo>
                  <a:pt x="530" y="18144"/>
                </a:lnTo>
                <a:cubicBezTo>
                  <a:pt x="530" y="20053"/>
                  <a:pt x="712" y="21600"/>
                  <a:pt x="937" y="21600"/>
                </a:cubicBezTo>
                <a:lnTo>
                  <a:pt x="21192" y="21600"/>
                </a:lnTo>
                <a:cubicBezTo>
                  <a:pt x="21418" y="21600"/>
                  <a:pt x="21600" y="20053"/>
                  <a:pt x="21600" y="18144"/>
                </a:cubicBezTo>
                <a:lnTo>
                  <a:pt x="21600" y="3456"/>
                </a:lnTo>
                <a:cubicBezTo>
                  <a:pt x="21600" y="1547"/>
                  <a:pt x="21418" y="0"/>
                  <a:pt x="21192" y="0"/>
                </a:cubicBezTo>
                <a:lnTo>
                  <a:pt x="937" y="0"/>
                </a:lnTo>
                <a:close/>
              </a:path>
            </a:pathLst>
          </a:custGeom>
          <a:solidFill>
            <a:srgbClr val="4A86E8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25400" marR="254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200"/>
              <a:buFont typeface="Arial"/>
              <a:buNone/>
            </a:pPr>
            <a:r>
              <a:rPr lang="en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Declare the name "balance" nonlocal at the top of the</a:t>
            </a:r>
            <a:endParaRPr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5400" marR="254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200"/>
              <a:buFont typeface="Arial"/>
              <a:buNone/>
            </a:pPr>
            <a:r>
              <a:rPr lang="en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body of the function in which it is re-assigned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9" name="Google Shape;299;p55"/>
          <p:cNvSpPr/>
          <p:nvPr/>
        </p:nvSpPr>
        <p:spPr>
          <a:xfrm>
            <a:off x="4867275" y="3395663"/>
            <a:ext cx="3890970" cy="70961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110" y="0"/>
                </a:moveTo>
                <a:cubicBezTo>
                  <a:pt x="818" y="0"/>
                  <a:pt x="582" y="1298"/>
                  <a:pt x="582" y="2899"/>
                </a:cubicBezTo>
                <a:lnTo>
                  <a:pt x="582" y="3624"/>
                </a:lnTo>
                <a:lnTo>
                  <a:pt x="0" y="5074"/>
                </a:lnTo>
                <a:lnTo>
                  <a:pt x="582" y="6523"/>
                </a:lnTo>
                <a:lnTo>
                  <a:pt x="582" y="18701"/>
                </a:lnTo>
                <a:cubicBezTo>
                  <a:pt x="582" y="20302"/>
                  <a:pt x="818" y="21600"/>
                  <a:pt x="1110" y="21600"/>
                </a:cubicBezTo>
                <a:lnTo>
                  <a:pt x="21071" y="21600"/>
                </a:lnTo>
                <a:cubicBezTo>
                  <a:pt x="21363" y="21600"/>
                  <a:pt x="21600" y="20302"/>
                  <a:pt x="21600" y="18701"/>
                </a:cubicBezTo>
                <a:lnTo>
                  <a:pt x="21600" y="2899"/>
                </a:lnTo>
                <a:cubicBezTo>
                  <a:pt x="21600" y="1298"/>
                  <a:pt x="21363" y="0"/>
                  <a:pt x="21071" y="0"/>
                </a:cubicBezTo>
                <a:lnTo>
                  <a:pt x="1110" y="0"/>
                </a:lnTo>
                <a:close/>
              </a:path>
            </a:pathLst>
          </a:custGeom>
          <a:solidFill>
            <a:srgbClr val="4A86E8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25400" marR="254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200"/>
              <a:buFont typeface="Arial"/>
              <a:buNone/>
            </a:pPr>
            <a:r>
              <a:rPr lang="en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Re-bind balance in the first non-local frame</a:t>
            </a:r>
            <a:endParaRPr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5400" marR="254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200"/>
              <a:buFont typeface="Arial"/>
              <a:buNone/>
            </a:pPr>
            <a:r>
              <a:rPr lang="en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in which it was bound previously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0" name="Google Shape;300;p55"/>
          <p:cNvSpPr txBox="1">
            <a:spLocks noGrp="1"/>
          </p:cNvSpPr>
          <p:nvPr>
            <p:ph type="sldNum" idx="12"/>
          </p:nvPr>
        </p:nvSpPr>
        <p:spPr>
          <a:xfrm>
            <a:off x="8759514" y="4911328"/>
            <a:ext cx="89400" cy="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600"/>
              <a:buFont typeface="Arial"/>
              <a:buNone/>
            </a:pPr>
            <a:fld id="{00000000-1234-1234-1234-123412341234}" type="slidenum">
              <a:rPr lang="en" sz="600">
                <a:solidFill>
                  <a:srgbClr val="B8B8B8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500"/>
          </a:p>
        </p:txBody>
      </p:sp>
      <p:sp>
        <p:nvSpPr>
          <p:cNvPr id="301" name="Google Shape;301;p55"/>
          <p:cNvSpPr/>
          <p:nvPr/>
        </p:nvSpPr>
        <p:spPr>
          <a:xfrm>
            <a:off x="321125" y="4792450"/>
            <a:ext cx="8683800" cy="28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55">
            <a:hlinkClick r:id="rId3"/>
          </p:cNvPr>
          <p:cNvSpPr/>
          <p:nvPr/>
        </p:nvSpPr>
        <p:spPr>
          <a:xfrm>
            <a:off x="6932425" y="268325"/>
            <a:ext cx="987600" cy="427800"/>
          </a:xfrm>
          <a:prstGeom prst="roundRect">
            <a:avLst>
              <a:gd name="adj" fmla="val 50000"/>
            </a:avLst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Demo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6"/>
          <p:cNvSpPr txBox="1">
            <a:spLocks noGrp="1"/>
          </p:cNvSpPr>
          <p:nvPr>
            <p:ph type="title"/>
          </p:nvPr>
        </p:nvSpPr>
        <p:spPr>
          <a:xfrm>
            <a:off x="311700" y="1846050"/>
            <a:ext cx="8520600" cy="84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Roboto"/>
                <a:ea typeface="Roboto"/>
                <a:cs typeface="Roboto"/>
                <a:sym typeface="Roboto"/>
              </a:rPr>
              <a:t>Mutable Functions</a:t>
            </a:r>
            <a:endParaRPr sz="36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2" name="Google Shape;312;p57"/>
          <p:cNvCxnSpPr/>
          <p:nvPr/>
        </p:nvCxnSpPr>
        <p:spPr>
          <a:xfrm>
            <a:off x="314325" y="636984"/>
            <a:ext cx="6975000" cy="0"/>
          </a:xfrm>
          <a:prstGeom prst="straightConnector1">
            <a:avLst/>
          </a:prstGeom>
          <a:noFill/>
          <a:ln w="12700" cap="flat" cmpd="sng">
            <a:solidFill>
              <a:srgbClr val="B8B8B8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13" name="Google Shape;313;p57"/>
          <p:cNvCxnSpPr/>
          <p:nvPr/>
        </p:nvCxnSpPr>
        <p:spPr>
          <a:xfrm>
            <a:off x="314325" y="4889897"/>
            <a:ext cx="8525400" cy="1200"/>
          </a:xfrm>
          <a:prstGeom prst="straightConnector1">
            <a:avLst/>
          </a:prstGeom>
          <a:noFill/>
          <a:ln w="12700" cap="flat" cmpd="sng">
            <a:solidFill>
              <a:srgbClr val="B8B8B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14" name="Google Shape;314;p57"/>
          <p:cNvSpPr/>
          <p:nvPr/>
        </p:nvSpPr>
        <p:spPr>
          <a:xfrm>
            <a:off x="244925" y="229625"/>
            <a:ext cx="7485600" cy="50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57"/>
          <p:cNvSpPr txBox="1">
            <a:spLocks noGrp="1"/>
          </p:cNvSpPr>
          <p:nvPr>
            <p:ph type="title"/>
          </p:nvPr>
        </p:nvSpPr>
        <p:spPr>
          <a:xfrm>
            <a:off x="312737" y="-595"/>
            <a:ext cx="6962700" cy="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DD6"/>
              </a:buClr>
              <a:buSzPts val="1700"/>
              <a:buFont typeface="Arial"/>
              <a:buNone/>
            </a:pPr>
            <a:r>
              <a:rPr lang="en" sz="1700" b="0" i="0" u="none" strike="noStrike" cap="none">
                <a:solidFill>
                  <a:srgbClr val="007DD6"/>
                </a:solidFill>
                <a:latin typeface="Arial"/>
                <a:ea typeface="Arial"/>
                <a:cs typeface="Arial"/>
                <a:sym typeface="Arial"/>
              </a:rPr>
              <a:t>The Effect of Nonlocal Statements</a:t>
            </a:r>
            <a:endParaRPr sz="500"/>
          </a:p>
        </p:txBody>
      </p:sp>
      <p:sp>
        <p:nvSpPr>
          <p:cNvPr id="316" name="Google Shape;316;p57"/>
          <p:cNvSpPr txBox="1"/>
          <p:nvPr/>
        </p:nvSpPr>
        <p:spPr>
          <a:xfrm>
            <a:off x="652463" y="4569395"/>
            <a:ext cx="2596500" cy="1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25400" marR="25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http://www.python.org/dev/peps/pep-3104/</a:t>
            </a:r>
            <a:endParaRPr sz="500"/>
          </a:p>
        </p:txBody>
      </p:sp>
      <p:sp>
        <p:nvSpPr>
          <p:cNvPr id="317" name="Google Shape;317;p57"/>
          <p:cNvSpPr txBox="1"/>
          <p:nvPr/>
        </p:nvSpPr>
        <p:spPr>
          <a:xfrm>
            <a:off x="823913" y="2747963"/>
            <a:ext cx="7172400" cy="12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25400" marR="25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 the Python 3 language reference</a:t>
            </a:r>
            <a:r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500"/>
          </a:p>
          <a:p>
            <a:pPr marL="25400" marR="25400" lvl="0" indent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Names listed in a </a:t>
            </a:r>
            <a:r>
              <a:rPr lang="en" sz="12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nonlocal</a:t>
            </a:r>
            <a:r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statement must refer to pre-existing bindings in an enclosing scope.</a:t>
            </a:r>
            <a:endParaRPr sz="500"/>
          </a:p>
          <a:p>
            <a:pPr marL="25400" marR="25400" lvl="0" indent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Names listed in a </a:t>
            </a:r>
            <a:r>
              <a:rPr lang="en" sz="12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nonlocal</a:t>
            </a:r>
            <a:r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statement must not collide with pre-existing bindings in the local scope.</a:t>
            </a:r>
            <a:endParaRPr sz="500"/>
          </a:p>
        </p:txBody>
      </p:sp>
      <p:sp>
        <p:nvSpPr>
          <p:cNvPr id="318" name="Google Shape;318;p57"/>
          <p:cNvSpPr txBox="1"/>
          <p:nvPr/>
        </p:nvSpPr>
        <p:spPr>
          <a:xfrm>
            <a:off x="652463" y="4288110"/>
            <a:ext cx="8758200" cy="1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25400" marR="25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http://docs.python.org/release/3.1.3/reference/simple_stmts.html#the-nonlocal-statement</a:t>
            </a:r>
            <a:endParaRPr sz="500"/>
          </a:p>
        </p:txBody>
      </p:sp>
      <p:sp>
        <p:nvSpPr>
          <p:cNvPr id="319" name="Google Shape;319;p57"/>
          <p:cNvSpPr txBox="1"/>
          <p:nvPr/>
        </p:nvSpPr>
        <p:spPr>
          <a:xfrm>
            <a:off x="823913" y="1285875"/>
            <a:ext cx="74913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25400" marR="25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Effect</a:t>
            </a:r>
            <a:r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Future assignments to that name change its pre-existing binding in the </a:t>
            </a:r>
            <a:r>
              <a:rPr lang="en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first non-local frame</a:t>
            </a:r>
            <a:r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the current environment in which that name is bound.</a:t>
            </a:r>
            <a:endParaRPr sz="500"/>
          </a:p>
        </p:txBody>
      </p:sp>
      <p:sp>
        <p:nvSpPr>
          <p:cNvPr id="320" name="Google Shape;320;p57"/>
          <p:cNvSpPr txBox="1"/>
          <p:nvPr/>
        </p:nvSpPr>
        <p:spPr>
          <a:xfrm>
            <a:off x="3248025" y="795338"/>
            <a:ext cx="2295600" cy="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25400" marR="25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nonlocal &lt;name&gt;</a:t>
            </a:r>
            <a:endParaRPr sz="500"/>
          </a:p>
        </p:txBody>
      </p:sp>
      <p:sp>
        <p:nvSpPr>
          <p:cNvPr id="321" name="Google Shape;321;p57"/>
          <p:cNvSpPr txBox="1"/>
          <p:nvPr/>
        </p:nvSpPr>
        <p:spPr>
          <a:xfrm>
            <a:off x="4643438" y="795338"/>
            <a:ext cx="1595400" cy="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25400" marR="25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rPr>
              <a:t>, &lt;name&gt;, ...</a:t>
            </a:r>
            <a:endParaRPr sz="500"/>
          </a:p>
        </p:txBody>
      </p:sp>
      <p:grpSp>
        <p:nvGrpSpPr>
          <p:cNvPr id="322" name="Google Shape;322;p57"/>
          <p:cNvGrpSpPr/>
          <p:nvPr/>
        </p:nvGrpSpPr>
        <p:grpSpPr>
          <a:xfrm>
            <a:off x="833450" y="1466850"/>
            <a:ext cx="1919276" cy="1095371"/>
            <a:chOff x="33" y="0"/>
            <a:chExt cx="5118069" cy="2920988"/>
          </a:xfrm>
        </p:grpSpPr>
        <p:sp>
          <p:nvSpPr>
            <p:cNvPr id="323" name="Google Shape;323;p57"/>
            <p:cNvSpPr/>
            <p:nvPr/>
          </p:nvSpPr>
          <p:spPr>
            <a:xfrm>
              <a:off x="114300" y="711200"/>
              <a:ext cx="5003802" cy="220978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169" y="0"/>
                  </a:moveTo>
                  <a:lnTo>
                    <a:pt x="7620" y="3103"/>
                  </a:lnTo>
                  <a:lnTo>
                    <a:pt x="1096" y="3103"/>
                  </a:lnTo>
                  <a:cubicBezTo>
                    <a:pt x="491" y="3103"/>
                    <a:pt x="0" y="4215"/>
                    <a:pt x="0" y="5586"/>
                  </a:cubicBezTo>
                  <a:lnTo>
                    <a:pt x="0" y="19117"/>
                  </a:lnTo>
                  <a:cubicBezTo>
                    <a:pt x="0" y="20488"/>
                    <a:pt x="491" y="21600"/>
                    <a:pt x="1096" y="21600"/>
                  </a:cubicBezTo>
                  <a:lnTo>
                    <a:pt x="20504" y="21600"/>
                  </a:lnTo>
                  <a:cubicBezTo>
                    <a:pt x="21109" y="21600"/>
                    <a:pt x="21600" y="20488"/>
                    <a:pt x="21600" y="19117"/>
                  </a:cubicBezTo>
                  <a:lnTo>
                    <a:pt x="21600" y="5586"/>
                  </a:lnTo>
                  <a:cubicBezTo>
                    <a:pt x="21600" y="4215"/>
                    <a:pt x="21109" y="3103"/>
                    <a:pt x="20504" y="3103"/>
                  </a:cubicBezTo>
                  <a:lnTo>
                    <a:pt x="8717" y="3103"/>
                  </a:lnTo>
                  <a:lnTo>
                    <a:pt x="8169" y="0"/>
                  </a:ln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25400" marR="2540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B4B4B"/>
                </a:buClr>
                <a:buSzPts val="1200"/>
                <a:buFont typeface="Arial"/>
                <a:buNone/>
              </a:pPr>
              <a:r>
                <a:rPr lang="en" sz="160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Python Docs: an "enclosing scope"</a:t>
              </a:r>
              <a:endPara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4" name="Google Shape;324;p57"/>
            <p:cNvSpPr/>
            <p:nvPr/>
          </p:nvSpPr>
          <p:spPr>
            <a:xfrm>
              <a:off x="33" y="0"/>
              <a:ext cx="3841800" cy="635100"/>
            </a:xfrm>
            <a:prstGeom prst="roundRect">
              <a:avLst>
                <a:gd name="adj" fmla="val 30000"/>
              </a:avLst>
            </a:prstGeom>
            <a:noFill/>
            <a:ln w="25400" cap="flat" cmpd="sng">
              <a:solidFill>
                <a:srgbClr val="007ECF"/>
              </a:solidFill>
              <a:prstDash val="dashDot"/>
              <a:round/>
              <a:headEnd type="none" w="sm" len="sm"/>
              <a:tailEnd type="none" w="sm" len="sm"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25400" marR="2540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B4B4B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5" name="Google Shape;325;p57"/>
          <p:cNvSpPr txBox="1">
            <a:spLocks noGrp="1"/>
          </p:cNvSpPr>
          <p:nvPr>
            <p:ph type="sldNum" idx="12"/>
          </p:nvPr>
        </p:nvSpPr>
        <p:spPr>
          <a:xfrm>
            <a:off x="8759514" y="4911328"/>
            <a:ext cx="89400" cy="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600"/>
              <a:buFont typeface="Arial"/>
              <a:buNone/>
            </a:pPr>
            <a:fld id="{00000000-1234-1234-1234-123412341234}" type="slidenum">
              <a:rPr lang="en" sz="600">
                <a:solidFill>
                  <a:srgbClr val="B8B8B8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500"/>
          </a:p>
        </p:txBody>
      </p:sp>
      <p:grpSp>
        <p:nvGrpSpPr>
          <p:cNvPr id="326" name="Google Shape;326;p57"/>
          <p:cNvGrpSpPr/>
          <p:nvPr/>
        </p:nvGrpSpPr>
        <p:grpSpPr>
          <a:xfrm>
            <a:off x="6654620" y="3460799"/>
            <a:ext cx="2270438" cy="374126"/>
            <a:chOff x="-2777030" y="1669465"/>
            <a:chExt cx="7157749" cy="997670"/>
          </a:xfrm>
        </p:grpSpPr>
        <p:sp>
          <p:nvSpPr>
            <p:cNvPr id="327" name="Google Shape;327;p57"/>
            <p:cNvSpPr/>
            <p:nvPr/>
          </p:nvSpPr>
          <p:spPr>
            <a:xfrm>
              <a:off x="51593" y="1832133"/>
              <a:ext cx="4329126" cy="8350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848" y="0"/>
                  </a:moveTo>
                  <a:cubicBezTo>
                    <a:pt x="2479" y="0"/>
                    <a:pt x="2150" y="825"/>
                    <a:pt x="1919" y="2125"/>
                  </a:cubicBezTo>
                  <a:lnTo>
                    <a:pt x="0" y="4579"/>
                  </a:lnTo>
                  <a:lnTo>
                    <a:pt x="1580" y="9157"/>
                  </a:lnTo>
                  <a:lnTo>
                    <a:pt x="1580" y="15030"/>
                  </a:lnTo>
                  <a:cubicBezTo>
                    <a:pt x="1580" y="18658"/>
                    <a:pt x="2148" y="21600"/>
                    <a:pt x="2848" y="21600"/>
                  </a:cubicBezTo>
                  <a:lnTo>
                    <a:pt x="20333" y="21600"/>
                  </a:lnTo>
                  <a:cubicBezTo>
                    <a:pt x="21033" y="21600"/>
                    <a:pt x="21600" y="18658"/>
                    <a:pt x="21600" y="15030"/>
                  </a:cubicBezTo>
                  <a:lnTo>
                    <a:pt x="21600" y="6570"/>
                  </a:lnTo>
                  <a:cubicBezTo>
                    <a:pt x="21600" y="2942"/>
                    <a:pt x="21033" y="0"/>
                    <a:pt x="20333" y="0"/>
                  </a:cubicBezTo>
                  <a:lnTo>
                    <a:pt x="2848" y="0"/>
                  </a:ln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25400" marR="2540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B4B4B"/>
                </a:buClr>
                <a:buSzPts val="1200"/>
                <a:buFont typeface="Arial"/>
                <a:buNone/>
              </a:pPr>
              <a:r>
                <a:rPr lang="en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Current frame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8" name="Google Shape;328;p57"/>
            <p:cNvSpPr/>
            <p:nvPr/>
          </p:nvSpPr>
          <p:spPr>
            <a:xfrm>
              <a:off x="-2777030" y="1669465"/>
              <a:ext cx="2519400" cy="582300"/>
            </a:xfrm>
            <a:prstGeom prst="roundRect">
              <a:avLst>
                <a:gd name="adj" fmla="val 30000"/>
              </a:avLst>
            </a:prstGeom>
            <a:noFill/>
            <a:ln w="25400" cap="flat" cmpd="sng">
              <a:solidFill>
                <a:srgbClr val="007ECF"/>
              </a:solidFill>
              <a:prstDash val="dashDot"/>
              <a:round/>
              <a:headEnd type="none" w="sm" len="sm"/>
              <a:tailEnd type="none" w="sm" len="sm"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25400" marR="2540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B4B4B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" name="Google Shape;329;p57"/>
          <p:cNvSpPr/>
          <p:nvPr/>
        </p:nvSpPr>
        <p:spPr>
          <a:xfrm>
            <a:off x="321125" y="4801625"/>
            <a:ext cx="8683800" cy="21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4" name="Google Shape;334;p58"/>
          <p:cNvCxnSpPr/>
          <p:nvPr/>
        </p:nvCxnSpPr>
        <p:spPr>
          <a:xfrm>
            <a:off x="314325" y="636984"/>
            <a:ext cx="6975000" cy="0"/>
          </a:xfrm>
          <a:prstGeom prst="straightConnector1">
            <a:avLst/>
          </a:prstGeom>
          <a:noFill/>
          <a:ln w="12700" cap="flat" cmpd="sng">
            <a:solidFill>
              <a:srgbClr val="B8B8B8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35" name="Google Shape;335;p58"/>
          <p:cNvCxnSpPr/>
          <p:nvPr/>
        </p:nvCxnSpPr>
        <p:spPr>
          <a:xfrm>
            <a:off x="314325" y="4889897"/>
            <a:ext cx="8525400" cy="1200"/>
          </a:xfrm>
          <a:prstGeom prst="straightConnector1">
            <a:avLst/>
          </a:prstGeom>
          <a:noFill/>
          <a:ln w="12700" cap="flat" cmpd="sng">
            <a:solidFill>
              <a:srgbClr val="B8B8B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36" name="Google Shape;336;p58"/>
          <p:cNvSpPr/>
          <p:nvPr/>
        </p:nvSpPr>
        <p:spPr>
          <a:xfrm>
            <a:off x="244925" y="229625"/>
            <a:ext cx="7485600" cy="50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58"/>
          <p:cNvSpPr txBox="1">
            <a:spLocks noGrp="1"/>
          </p:cNvSpPr>
          <p:nvPr>
            <p:ph type="title"/>
          </p:nvPr>
        </p:nvSpPr>
        <p:spPr>
          <a:xfrm>
            <a:off x="312737" y="-595"/>
            <a:ext cx="6962700" cy="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DD6"/>
              </a:buClr>
              <a:buSzPts val="1700"/>
              <a:buFont typeface="Arial"/>
              <a:buNone/>
            </a:pPr>
            <a:r>
              <a:rPr lang="en" sz="1700" b="0" i="0" u="none" strike="noStrike" cap="none">
                <a:solidFill>
                  <a:srgbClr val="007DD6"/>
                </a:solidFill>
                <a:latin typeface="Arial"/>
                <a:ea typeface="Arial"/>
                <a:cs typeface="Arial"/>
                <a:sym typeface="Arial"/>
              </a:rPr>
              <a:t>The Many Meanings of Assignment Statements</a:t>
            </a:r>
            <a:endParaRPr sz="500"/>
          </a:p>
        </p:txBody>
      </p:sp>
      <p:sp>
        <p:nvSpPr>
          <p:cNvPr id="338" name="Google Shape;338;p58"/>
          <p:cNvSpPr txBox="1"/>
          <p:nvPr/>
        </p:nvSpPr>
        <p:spPr>
          <a:xfrm>
            <a:off x="4298273" y="764381"/>
            <a:ext cx="541500" cy="2286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25400" marR="254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 = 2</a:t>
            </a:r>
            <a:endParaRPr sz="500"/>
          </a:p>
        </p:txBody>
      </p:sp>
      <p:grpSp>
        <p:nvGrpSpPr>
          <p:cNvPr id="339" name="Google Shape;339;p58"/>
          <p:cNvGrpSpPr/>
          <p:nvPr/>
        </p:nvGrpSpPr>
        <p:grpSpPr>
          <a:xfrm>
            <a:off x="1443038" y="1088231"/>
            <a:ext cx="3419400" cy="219038"/>
            <a:chOff x="0" y="0"/>
            <a:chExt cx="9118400" cy="584100"/>
          </a:xfrm>
        </p:grpSpPr>
        <p:sp>
          <p:nvSpPr>
            <p:cNvPr id="340" name="Google Shape;340;p58"/>
            <p:cNvSpPr txBox="1"/>
            <p:nvPr/>
          </p:nvSpPr>
          <p:spPr>
            <a:xfrm>
              <a:off x="0" y="0"/>
              <a:ext cx="1663500" cy="5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25400" marR="2540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Status</a:t>
              </a:r>
              <a:endParaRPr sz="500"/>
            </a:p>
          </p:txBody>
        </p:sp>
        <p:sp>
          <p:nvSpPr>
            <p:cNvPr id="341" name="Google Shape;341;p58"/>
            <p:cNvSpPr txBox="1"/>
            <p:nvPr/>
          </p:nvSpPr>
          <p:spPr>
            <a:xfrm>
              <a:off x="7454900" y="0"/>
              <a:ext cx="1663500" cy="5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25400" marR="2540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Effect</a:t>
              </a:r>
              <a:endParaRPr sz="500"/>
            </a:p>
          </p:txBody>
        </p:sp>
      </p:grpSp>
      <p:sp>
        <p:nvSpPr>
          <p:cNvPr id="342" name="Google Shape;342;p58"/>
          <p:cNvSpPr txBox="1"/>
          <p:nvPr/>
        </p:nvSpPr>
        <p:spPr>
          <a:xfrm>
            <a:off x="400050" y="1462088"/>
            <a:ext cx="23901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127000" marR="2540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33FF"/>
              </a:buClr>
              <a:buSzPts val="1500"/>
              <a:buFont typeface="Arial"/>
              <a:buChar char="•"/>
            </a:pPr>
            <a:r>
              <a:rPr lang="en" sz="1200" b="0" i="0" u="none" strike="noStrike" cap="none"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rPr>
              <a:t>No nonlocal statement</a:t>
            </a:r>
            <a:endParaRPr sz="500"/>
          </a:p>
          <a:p>
            <a:pPr marL="127000" marR="2540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33FF"/>
              </a:buClr>
              <a:buSzPts val="1500"/>
              <a:buFont typeface="Arial"/>
              <a:buChar char="•"/>
            </a:pPr>
            <a:r>
              <a:rPr lang="en" sz="1200" b="0" i="0" u="none" strike="noStrike" cap="none"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rPr>
              <a:t>"x" </a:t>
            </a:r>
            <a:r>
              <a:rPr lang="en" sz="1200" b="1" i="0" u="none" strike="noStrike" cap="none"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rPr>
              <a:t>is not</a:t>
            </a:r>
            <a:r>
              <a:rPr lang="en" sz="1200" b="0" i="0" u="none" strike="noStrike" cap="none"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rPr>
              <a:t> bound locally</a:t>
            </a:r>
            <a:endParaRPr sz="500"/>
          </a:p>
        </p:txBody>
      </p:sp>
      <p:sp>
        <p:nvSpPr>
          <p:cNvPr id="343" name="Google Shape;343;p58"/>
          <p:cNvSpPr txBox="1"/>
          <p:nvPr/>
        </p:nvSpPr>
        <p:spPr>
          <a:xfrm>
            <a:off x="4124325" y="1462088"/>
            <a:ext cx="46149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25400" marR="254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33FF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rPr>
              <a:t>Create a new binding from name "x" to object 2 in the first frame of the current environment</a:t>
            </a:r>
            <a:endParaRPr sz="500"/>
          </a:p>
        </p:txBody>
      </p:sp>
      <p:sp>
        <p:nvSpPr>
          <p:cNvPr id="344" name="Google Shape;344;p58"/>
          <p:cNvSpPr txBox="1"/>
          <p:nvPr/>
        </p:nvSpPr>
        <p:spPr>
          <a:xfrm>
            <a:off x="400050" y="2038350"/>
            <a:ext cx="22065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127000" marR="2540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33FF"/>
              </a:buClr>
              <a:buSzPts val="1500"/>
              <a:buFont typeface="Arial"/>
              <a:buChar char="•"/>
            </a:pPr>
            <a:r>
              <a:rPr lang="en" sz="1200" b="0" i="0" u="none" strike="noStrike" cap="none"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rPr>
              <a:t>No nonlocal statement</a:t>
            </a:r>
            <a:endParaRPr sz="500"/>
          </a:p>
          <a:p>
            <a:pPr marL="127000" marR="2540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33FF"/>
              </a:buClr>
              <a:buSzPts val="1500"/>
              <a:buFont typeface="Arial"/>
              <a:buChar char="•"/>
            </a:pPr>
            <a:r>
              <a:rPr lang="en" sz="1200" b="0" i="0" u="none" strike="noStrike" cap="none"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rPr>
              <a:t>"x" </a:t>
            </a:r>
            <a:r>
              <a:rPr lang="en" sz="1200" b="1" i="0" u="none" strike="noStrike" cap="none"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en" sz="1200" b="0" i="0" u="none" strike="noStrike" cap="none"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rPr>
              <a:t> bound locally</a:t>
            </a:r>
            <a:endParaRPr sz="500"/>
          </a:p>
        </p:txBody>
      </p:sp>
      <p:sp>
        <p:nvSpPr>
          <p:cNvPr id="345" name="Google Shape;345;p58"/>
          <p:cNvSpPr txBox="1"/>
          <p:nvPr/>
        </p:nvSpPr>
        <p:spPr>
          <a:xfrm>
            <a:off x="4124325" y="2038350"/>
            <a:ext cx="46149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25400" marR="254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33FF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</a:rPr>
              <a:t>Re-bind name "x" to object 2 in the first frame of the current environment</a:t>
            </a:r>
            <a:endParaRPr sz="500"/>
          </a:p>
        </p:txBody>
      </p:sp>
      <p:sp>
        <p:nvSpPr>
          <p:cNvPr id="346" name="Google Shape;346;p58"/>
          <p:cNvSpPr/>
          <p:nvPr/>
        </p:nvSpPr>
        <p:spPr>
          <a:xfrm>
            <a:off x="321125" y="4573025"/>
            <a:ext cx="8683800" cy="50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58"/>
          <p:cNvSpPr txBox="1"/>
          <p:nvPr/>
        </p:nvSpPr>
        <p:spPr>
          <a:xfrm>
            <a:off x="400050" y="4076700"/>
            <a:ext cx="32337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127000" marR="2540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7801"/>
              </a:buClr>
              <a:buSzPts val="1500"/>
              <a:buFont typeface="Arial"/>
              <a:buChar char="•"/>
            </a:pPr>
            <a:r>
              <a:rPr lang="en" sz="1200" b="0" i="0" u="none" strike="noStrike" cap="none">
                <a:solidFill>
                  <a:srgbClr val="237801"/>
                </a:solidFill>
                <a:latin typeface="Arial"/>
                <a:ea typeface="Arial"/>
                <a:cs typeface="Arial"/>
                <a:sym typeface="Arial"/>
              </a:rPr>
              <a:t>nonlocal x</a:t>
            </a:r>
            <a:endParaRPr sz="500"/>
          </a:p>
          <a:p>
            <a:pPr marL="127000" marR="2540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7801"/>
              </a:buClr>
              <a:buSzPts val="1500"/>
              <a:buFont typeface="Arial"/>
              <a:buChar char="•"/>
            </a:pPr>
            <a:r>
              <a:rPr lang="en" sz="1200" b="0" i="0" u="none" strike="noStrike" cap="none">
                <a:solidFill>
                  <a:srgbClr val="237801"/>
                </a:solidFill>
                <a:latin typeface="Arial"/>
                <a:ea typeface="Arial"/>
                <a:cs typeface="Arial"/>
                <a:sym typeface="Arial"/>
              </a:rPr>
              <a:t>"x" </a:t>
            </a:r>
            <a:r>
              <a:rPr lang="en" sz="1200" b="1" i="0" u="none" strike="noStrike" cap="none">
                <a:solidFill>
                  <a:srgbClr val="237801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en" sz="1200" b="0" i="0" u="none" strike="noStrike" cap="none">
                <a:solidFill>
                  <a:srgbClr val="237801"/>
                </a:solidFill>
                <a:latin typeface="Arial"/>
                <a:ea typeface="Arial"/>
                <a:cs typeface="Arial"/>
                <a:sym typeface="Arial"/>
              </a:rPr>
              <a:t> bound in a non-local frame</a:t>
            </a:r>
            <a:endParaRPr sz="500"/>
          </a:p>
          <a:p>
            <a:pPr marL="127000" marR="2540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7801"/>
              </a:buClr>
              <a:buSzPts val="1500"/>
              <a:buFont typeface="Arial"/>
              <a:buChar char="•"/>
            </a:pPr>
            <a:r>
              <a:rPr lang="en" sz="1200" b="0" i="0" u="none" strike="noStrike" cap="none">
                <a:solidFill>
                  <a:srgbClr val="237801"/>
                </a:solidFill>
                <a:latin typeface="Arial"/>
                <a:ea typeface="Arial"/>
                <a:cs typeface="Arial"/>
                <a:sym typeface="Arial"/>
              </a:rPr>
              <a:t>"x" also bound locally</a:t>
            </a:r>
            <a:endParaRPr sz="500"/>
          </a:p>
        </p:txBody>
      </p:sp>
      <p:sp>
        <p:nvSpPr>
          <p:cNvPr id="348" name="Google Shape;348;p58"/>
          <p:cNvSpPr txBox="1"/>
          <p:nvPr/>
        </p:nvSpPr>
        <p:spPr>
          <a:xfrm>
            <a:off x="4124325" y="4281488"/>
            <a:ext cx="4614900" cy="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25400" marR="254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7801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237801"/>
                </a:solidFill>
                <a:latin typeface="Arial"/>
                <a:ea typeface="Arial"/>
                <a:cs typeface="Arial"/>
                <a:sym typeface="Arial"/>
              </a:rPr>
              <a:t>SyntaxError: name 'x' is parameter and nonlocal</a:t>
            </a:r>
            <a:endParaRPr sz="500"/>
          </a:p>
        </p:txBody>
      </p:sp>
      <p:sp>
        <p:nvSpPr>
          <p:cNvPr id="349" name="Google Shape;349;p58"/>
          <p:cNvSpPr txBox="1"/>
          <p:nvPr/>
        </p:nvSpPr>
        <p:spPr>
          <a:xfrm>
            <a:off x="400050" y="3409950"/>
            <a:ext cx="2981400" cy="5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127000" marR="2540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7801"/>
              </a:buClr>
              <a:buSzPts val="1500"/>
              <a:buFont typeface="Arial"/>
              <a:buChar char="•"/>
            </a:pPr>
            <a:r>
              <a:rPr lang="en" sz="1200" b="0" i="0" u="none" strike="noStrike" cap="none">
                <a:solidFill>
                  <a:srgbClr val="237801"/>
                </a:solidFill>
                <a:latin typeface="Arial"/>
                <a:ea typeface="Arial"/>
                <a:cs typeface="Arial"/>
                <a:sym typeface="Arial"/>
              </a:rPr>
              <a:t>nonlocal x</a:t>
            </a:r>
            <a:endParaRPr sz="500"/>
          </a:p>
          <a:p>
            <a:pPr marL="127000" marR="2540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7801"/>
              </a:buClr>
              <a:buSzPts val="1500"/>
              <a:buFont typeface="Arial"/>
              <a:buChar char="•"/>
            </a:pPr>
            <a:r>
              <a:rPr lang="en" sz="1200" b="0" i="0" u="none" strike="noStrike" cap="none">
                <a:solidFill>
                  <a:srgbClr val="237801"/>
                </a:solidFill>
                <a:latin typeface="Arial"/>
                <a:ea typeface="Arial"/>
                <a:cs typeface="Arial"/>
                <a:sym typeface="Arial"/>
              </a:rPr>
              <a:t>"x" </a:t>
            </a:r>
            <a:r>
              <a:rPr lang="en" sz="1200" b="1" i="0" u="none" strike="noStrike" cap="none">
                <a:solidFill>
                  <a:srgbClr val="237801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en" sz="1200" b="0" i="0" u="none" strike="noStrike" cap="none">
                <a:solidFill>
                  <a:srgbClr val="23780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200" b="1" i="0" u="none" strike="noStrike" cap="none">
                <a:solidFill>
                  <a:srgbClr val="237801"/>
                </a:solidFill>
                <a:latin typeface="Arial"/>
                <a:ea typeface="Arial"/>
                <a:cs typeface="Arial"/>
                <a:sym typeface="Arial"/>
              </a:rPr>
              <a:t>not</a:t>
            </a:r>
            <a:r>
              <a:rPr lang="en" sz="1200" b="0" i="0" u="none" strike="noStrike" cap="none">
                <a:solidFill>
                  <a:srgbClr val="237801"/>
                </a:solidFill>
                <a:latin typeface="Arial"/>
                <a:ea typeface="Arial"/>
                <a:cs typeface="Arial"/>
                <a:sym typeface="Arial"/>
              </a:rPr>
              <a:t> bound in a non-local frame</a:t>
            </a:r>
            <a:endParaRPr sz="500"/>
          </a:p>
        </p:txBody>
      </p:sp>
      <p:sp>
        <p:nvSpPr>
          <p:cNvPr id="350" name="Google Shape;350;p58"/>
          <p:cNvSpPr txBox="1"/>
          <p:nvPr/>
        </p:nvSpPr>
        <p:spPr>
          <a:xfrm>
            <a:off x="4124325" y="3524250"/>
            <a:ext cx="4614900" cy="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25400" marR="254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7801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237801"/>
                </a:solidFill>
                <a:latin typeface="Arial"/>
                <a:ea typeface="Arial"/>
                <a:cs typeface="Arial"/>
                <a:sym typeface="Arial"/>
              </a:rPr>
              <a:t>SyntaxError: no binding for nonlocal 'x' found</a:t>
            </a:r>
            <a:endParaRPr sz="500"/>
          </a:p>
        </p:txBody>
      </p:sp>
      <p:sp>
        <p:nvSpPr>
          <p:cNvPr id="351" name="Google Shape;351;p58"/>
          <p:cNvSpPr txBox="1"/>
          <p:nvPr/>
        </p:nvSpPr>
        <p:spPr>
          <a:xfrm>
            <a:off x="400050" y="2638425"/>
            <a:ext cx="2981400" cy="5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127000" marR="2540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7801"/>
              </a:buClr>
              <a:buSzPts val="1500"/>
              <a:buFont typeface="Arial"/>
              <a:buChar char="•"/>
            </a:pPr>
            <a:r>
              <a:rPr lang="en" sz="1200" b="0" i="0" u="none" strike="noStrike" cap="none">
                <a:solidFill>
                  <a:srgbClr val="237801"/>
                </a:solidFill>
                <a:latin typeface="Arial"/>
                <a:ea typeface="Arial"/>
                <a:cs typeface="Arial"/>
                <a:sym typeface="Arial"/>
              </a:rPr>
              <a:t>nonlocal x</a:t>
            </a:r>
            <a:endParaRPr sz="500"/>
          </a:p>
          <a:p>
            <a:pPr marL="127000" marR="2540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7801"/>
              </a:buClr>
              <a:buSzPts val="1500"/>
              <a:buFont typeface="Arial"/>
              <a:buChar char="•"/>
            </a:pPr>
            <a:r>
              <a:rPr lang="en" sz="1200" b="0" i="0" u="none" strike="noStrike" cap="none">
                <a:solidFill>
                  <a:srgbClr val="237801"/>
                </a:solidFill>
                <a:latin typeface="Arial"/>
                <a:ea typeface="Arial"/>
                <a:cs typeface="Arial"/>
                <a:sym typeface="Arial"/>
              </a:rPr>
              <a:t>"x" </a:t>
            </a:r>
            <a:r>
              <a:rPr lang="en" sz="1200" b="1" i="0" u="none" strike="noStrike" cap="none">
                <a:solidFill>
                  <a:srgbClr val="237801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en" sz="1200" b="0" i="0" u="none" strike="noStrike" cap="none">
                <a:solidFill>
                  <a:srgbClr val="237801"/>
                </a:solidFill>
                <a:latin typeface="Arial"/>
                <a:ea typeface="Arial"/>
                <a:cs typeface="Arial"/>
                <a:sym typeface="Arial"/>
              </a:rPr>
              <a:t> bound in a non-local frame</a:t>
            </a:r>
            <a:endParaRPr sz="500"/>
          </a:p>
        </p:txBody>
      </p:sp>
      <p:sp>
        <p:nvSpPr>
          <p:cNvPr id="352" name="Google Shape;352;p58"/>
          <p:cNvSpPr txBox="1"/>
          <p:nvPr/>
        </p:nvSpPr>
        <p:spPr>
          <a:xfrm>
            <a:off x="4124325" y="2638425"/>
            <a:ext cx="46149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25400" marR="254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7801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237801"/>
                </a:solidFill>
                <a:latin typeface="Arial"/>
                <a:ea typeface="Arial"/>
                <a:cs typeface="Arial"/>
                <a:sym typeface="Arial"/>
              </a:rPr>
              <a:t>Re-bind "x" to 2 in the first non-local frame of the current environment in which "x" is bound</a:t>
            </a:r>
            <a:endParaRPr sz="500"/>
          </a:p>
        </p:txBody>
      </p:sp>
      <p:cxnSp>
        <p:nvCxnSpPr>
          <p:cNvPr id="353" name="Google Shape;353;p58"/>
          <p:cNvCxnSpPr/>
          <p:nvPr/>
        </p:nvCxnSpPr>
        <p:spPr>
          <a:xfrm>
            <a:off x="304800" y="1981200"/>
            <a:ext cx="8462400" cy="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4" name="Google Shape;354;p58"/>
          <p:cNvCxnSpPr/>
          <p:nvPr/>
        </p:nvCxnSpPr>
        <p:spPr>
          <a:xfrm>
            <a:off x="304800" y="2505075"/>
            <a:ext cx="8462400" cy="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5" name="Google Shape;355;p58"/>
          <p:cNvCxnSpPr/>
          <p:nvPr/>
        </p:nvCxnSpPr>
        <p:spPr>
          <a:xfrm>
            <a:off x="304800" y="3390900"/>
            <a:ext cx="8462400" cy="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6" name="Google Shape;356;p58"/>
          <p:cNvCxnSpPr/>
          <p:nvPr/>
        </p:nvCxnSpPr>
        <p:spPr>
          <a:xfrm>
            <a:off x="304800" y="4052888"/>
            <a:ext cx="8462400" cy="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1" name="Google Shape;361;p59"/>
          <p:cNvCxnSpPr/>
          <p:nvPr/>
        </p:nvCxnSpPr>
        <p:spPr>
          <a:xfrm>
            <a:off x="314325" y="636984"/>
            <a:ext cx="6975000" cy="0"/>
          </a:xfrm>
          <a:prstGeom prst="straightConnector1">
            <a:avLst/>
          </a:prstGeom>
          <a:noFill/>
          <a:ln w="12700" cap="flat" cmpd="sng">
            <a:solidFill>
              <a:srgbClr val="B8B8B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62" name="Google Shape;362;p59"/>
          <p:cNvSpPr/>
          <p:nvPr/>
        </p:nvSpPr>
        <p:spPr>
          <a:xfrm>
            <a:off x="244925" y="229625"/>
            <a:ext cx="7485600" cy="50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63" name="Google Shape;363;p59"/>
          <p:cNvCxnSpPr/>
          <p:nvPr/>
        </p:nvCxnSpPr>
        <p:spPr>
          <a:xfrm>
            <a:off x="314325" y="4889897"/>
            <a:ext cx="8525400" cy="1200"/>
          </a:xfrm>
          <a:prstGeom prst="straightConnector1">
            <a:avLst/>
          </a:prstGeom>
          <a:noFill/>
          <a:ln w="12700" cap="flat" cmpd="sng">
            <a:solidFill>
              <a:srgbClr val="B8B8B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64" name="Google Shape;364;p59"/>
          <p:cNvSpPr txBox="1">
            <a:spLocks noGrp="1"/>
          </p:cNvSpPr>
          <p:nvPr>
            <p:ph type="title"/>
          </p:nvPr>
        </p:nvSpPr>
        <p:spPr>
          <a:xfrm>
            <a:off x="312737" y="-595"/>
            <a:ext cx="6962700" cy="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DD6"/>
              </a:buClr>
              <a:buSzPts val="1700"/>
              <a:buFont typeface="Arial"/>
              <a:buNone/>
            </a:pPr>
            <a:r>
              <a:rPr lang="en" sz="1700" b="0" i="0" u="none" strike="noStrike" cap="none">
                <a:solidFill>
                  <a:srgbClr val="007DD6"/>
                </a:solidFill>
                <a:latin typeface="Arial"/>
                <a:ea typeface="Arial"/>
                <a:cs typeface="Arial"/>
                <a:sym typeface="Arial"/>
              </a:rPr>
              <a:t>Python Particulars</a:t>
            </a:r>
            <a:endParaRPr sz="500"/>
          </a:p>
        </p:txBody>
      </p:sp>
      <p:sp>
        <p:nvSpPr>
          <p:cNvPr id="365" name="Google Shape;365;p59"/>
          <p:cNvSpPr txBox="1">
            <a:spLocks noGrp="1"/>
          </p:cNvSpPr>
          <p:nvPr>
            <p:ph type="body" idx="1"/>
          </p:nvPr>
        </p:nvSpPr>
        <p:spPr>
          <a:xfrm>
            <a:off x="457200" y="919163"/>
            <a:ext cx="8573100" cy="8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25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40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Python pre-computes which frame contains each name before executing the body of a function.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marL="25400" lvl="0" indent="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40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Within the body of a function, all instances of a name must refer to the same frame.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66" name="Google Shape;366;p59" descr="dropped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7099" y="1752227"/>
            <a:ext cx="4153410" cy="2586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59" descr="dropped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66925" y="4352925"/>
            <a:ext cx="5010151" cy="2143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8" name="Google Shape;368;p59"/>
          <p:cNvGrpSpPr/>
          <p:nvPr/>
        </p:nvGrpSpPr>
        <p:grpSpPr>
          <a:xfrm>
            <a:off x="3492098" y="2820071"/>
            <a:ext cx="4686305" cy="581026"/>
            <a:chOff x="0" y="0"/>
            <a:chExt cx="12496814" cy="1549402"/>
          </a:xfrm>
        </p:grpSpPr>
        <p:sp>
          <p:nvSpPr>
            <p:cNvPr id="369" name="Google Shape;369;p59"/>
            <p:cNvSpPr/>
            <p:nvPr/>
          </p:nvSpPr>
          <p:spPr>
            <a:xfrm>
              <a:off x="7376318" y="317500"/>
              <a:ext cx="5120496" cy="12319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71" y="0"/>
                  </a:moveTo>
                  <a:cubicBezTo>
                    <a:pt x="1372" y="0"/>
                    <a:pt x="1102" y="509"/>
                    <a:pt x="907" y="1329"/>
                  </a:cubicBezTo>
                  <a:lnTo>
                    <a:pt x="0" y="1788"/>
                  </a:lnTo>
                  <a:lnTo>
                    <a:pt x="599" y="4641"/>
                  </a:lnTo>
                  <a:lnTo>
                    <a:pt x="599" y="17146"/>
                  </a:lnTo>
                  <a:cubicBezTo>
                    <a:pt x="599" y="19606"/>
                    <a:pt x="1079" y="21600"/>
                    <a:pt x="1671" y="21600"/>
                  </a:cubicBezTo>
                  <a:lnTo>
                    <a:pt x="20529" y="21600"/>
                  </a:lnTo>
                  <a:cubicBezTo>
                    <a:pt x="21120" y="21600"/>
                    <a:pt x="21600" y="19606"/>
                    <a:pt x="21600" y="17146"/>
                  </a:cubicBezTo>
                  <a:lnTo>
                    <a:pt x="21600" y="4454"/>
                  </a:lnTo>
                  <a:cubicBezTo>
                    <a:pt x="21600" y="1994"/>
                    <a:pt x="21120" y="0"/>
                    <a:pt x="20529" y="0"/>
                  </a:cubicBezTo>
                  <a:lnTo>
                    <a:pt x="1671" y="0"/>
                  </a:ln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25400" marR="2540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B4B4B"/>
                </a:buClr>
                <a:buSzPts val="1200"/>
                <a:buFont typeface="Arial"/>
                <a:buNone/>
              </a:pPr>
              <a:r>
                <a:rPr lang="en" sz="120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Local assignment</a:t>
              </a:r>
              <a:endParaRPr sz="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0" name="Google Shape;370;p59"/>
            <p:cNvSpPr/>
            <p:nvPr/>
          </p:nvSpPr>
          <p:spPr>
            <a:xfrm>
              <a:off x="0" y="0"/>
              <a:ext cx="7289700" cy="571500"/>
            </a:xfrm>
            <a:prstGeom prst="roundRect">
              <a:avLst>
                <a:gd name="adj" fmla="val 33333"/>
              </a:avLst>
            </a:prstGeom>
            <a:noFill/>
            <a:ln w="25400" cap="flat" cmpd="sng">
              <a:solidFill>
                <a:srgbClr val="007ECF"/>
              </a:solidFill>
              <a:prstDash val="dashDot"/>
              <a:round/>
              <a:headEnd type="none" w="sm" len="sm"/>
              <a:tailEnd type="none" w="sm" len="sm"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25400" marR="2540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B4B4B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1" name="Google Shape;371;p59"/>
          <p:cNvSpPr txBox="1">
            <a:spLocks noGrp="1"/>
          </p:cNvSpPr>
          <p:nvPr>
            <p:ph type="sldNum" idx="12"/>
          </p:nvPr>
        </p:nvSpPr>
        <p:spPr>
          <a:xfrm>
            <a:off x="8759514" y="4911328"/>
            <a:ext cx="89400" cy="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600"/>
              <a:buFont typeface="Arial"/>
              <a:buNone/>
            </a:pPr>
            <a:fld id="{00000000-1234-1234-1234-123412341234}" type="slidenum">
              <a:rPr lang="en" sz="600">
                <a:solidFill>
                  <a:srgbClr val="B8B8B8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500"/>
          </a:p>
        </p:txBody>
      </p:sp>
      <p:sp>
        <p:nvSpPr>
          <p:cNvPr id="372" name="Google Shape;372;p59"/>
          <p:cNvSpPr/>
          <p:nvPr/>
        </p:nvSpPr>
        <p:spPr>
          <a:xfrm>
            <a:off x="321125" y="4573025"/>
            <a:ext cx="8683800" cy="50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59">
            <a:hlinkClick r:id="rId5"/>
          </p:cNvPr>
          <p:cNvSpPr/>
          <p:nvPr/>
        </p:nvSpPr>
        <p:spPr>
          <a:xfrm>
            <a:off x="6932425" y="268325"/>
            <a:ext cx="987600" cy="427800"/>
          </a:xfrm>
          <a:prstGeom prst="roundRect">
            <a:avLst>
              <a:gd name="adj" fmla="val 50000"/>
            </a:avLst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Demo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8" name="Google Shape;378;p60"/>
          <p:cNvCxnSpPr/>
          <p:nvPr/>
        </p:nvCxnSpPr>
        <p:spPr>
          <a:xfrm>
            <a:off x="314325" y="636984"/>
            <a:ext cx="6975000" cy="0"/>
          </a:xfrm>
          <a:prstGeom prst="straightConnector1">
            <a:avLst/>
          </a:prstGeom>
          <a:noFill/>
          <a:ln w="12700" cap="flat" cmpd="sng">
            <a:solidFill>
              <a:srgbClr val="B8B8B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79" name="Google Shape;379;p60"/>
          <p:cNvSpPr/>
          <p:nvPr/>
        </p:nvSpPr>
        <p:spPr>
          <a:xfrm>
            <a:off x="244925" y="229625"/>
            <a:ext cx="7485600" cy="50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0" name="Google Shape;380;p60"/>
          <p:cNvCxnSpPr/>
          <p:nvPr/>
        </p:nvCxnSpPr>
        <p:spPr>
          <a:xfrm>
            <a:off x="314325" y="4889897"/>
            <a:ext cx="8525400" cy="1200"/>
          </a:xfrm>
          <a:prstGeom prst="straightConnector1">
            <a:avLst/>
          </a:prstGeom>
          <a:noFill/>
          <a:ln w="12700" cap="flat" cmpd="sng">
            <a:solidFill>
              <a:srgbClr val="B8B8B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81" name="Google Shape;381;p60"/>
          <p:cNvSpPr txBox="1">
            <a:spLocks noGrp="1"/>
          </p:cNvSpPr>
          <p:nvPr>
            <p:ph type="title"/>
          </p:nvPr>
        </p:nvSpPr>
        <p:spPr>
          <a:xfrm>
            <a:off x="312737" y="-595"/>
            <a:ext cx="6962700" cy="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DD6"/>
              </a:buClr>
              <a:buSzPts val="1700"/>
              <a:buFont typeface="Arial"/>
              <a:buNone/>
            </a:pPr>
            <a:r>
              <a:rPr lang="en" sz="1700" b="0" i="0" u="none" strike="noStrike" cap="none">
                <a:solidFill>
                  <a:srgbClr val="007DD6"/>
                </a:solidFill>
                <a:latin typeface="Arial"/>
                <a:ea typeface="Arial"/>
                <a:cs typeface="Arial"/>
                <a:sym typeface="Arial"/>
              </a:rPr>
              <a:t>Mutable Values &amp; Persistent Local State</a:t>
            </a:r>
            <a:endParaRPr sz="500"/>
          </a:p>
        </p:txBody>
      </p:sp>
      <p:sp>
        <p:nvSpPr>
          <p:cNvPr id="382" name="Google Shape;382;p60"/>
          <p:cNvSpPr txBox="1">
            <a:spLocks noGrp="1"/>
          </p:cNvSpPr>
          <p:nvPr>
            <p:ph type="body" idx="1"/>
          </p:nvPr>
        </p:nvSpPr>
        <p:spPr>
          <a:xfrm>
            <a:off x="457200" y="919163"/>
            <a:ext cx="82344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25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80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Mutable values can be changed </a:t>
            </a:r>
            <a:r>
              <a:rPr lang="en" sz="1800" i="1">
                <a:latin typeface="Roboto"/>
                <a:ea typeface="Roboto"/>
                <a:cs typeface="Roboto"/>
                <a:sym typeface="Roboto"/>
              </a:rPr>
              <a:t>without</a:t>
            </a:r>
            <a:r>
              <a:rPr lang="en" sz="180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a nonlocal statement.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83" name="Google Shape;383;p60" descr="Screen Shot 2014-10-04 at 10.34.54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2020" y="1287202"/>
            <a:ext cx="7895554" cy="3541329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60"/>
          <p:cNvSpPr/>
          <p:nvPr/>
        </p:nvSpPr>
        <p:spPr>
          <a:xfrm>
            <a:off x="321125" y="4776825"/>
            <a:ext cx="8683800" cy="301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5" name="Google Shape;385;p60"/>
          <p:cNvGrpSpPr/>
          <p:nvPr/>
        </p:nvGrpSpPr>
        <p:grpSpPr>
          <a:xfrm>
            <a:off x="5757448" y="2786141"/>
            <a:ext cx="3047963" cy="1990688"/>
            <a:chOff x="0" y="0"/>
            <a:chExt cx="8127900" cy="5308500"/>
          </a:xfrm>
        </p:grpSpPr>
        <p:pic>
          <p:nvPicPr>
            <p:cNvPr id="386" name="Google Shape;386;p60" descr="droppedImage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6200" y="76200"/>
              <a:ext cx="7866035" cy="513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7" name="Google Shape;387;p60"/>
            <p:cNvSpPr/>
            <p:nvPr/>
          </p:nvSpPr>
          <p:spPr>
            <a:xfrm>
              <a:off x="0" y="0"/>
              <a:ext cx="8127900" cy="5308500"/>
            </a:xfrm>
            <a:prstGeom prst="rect">
              <a:avLst/>
            </a:prstGeom>
            <a:noFill/>
            <a:ln w="38100" cap="flat" cmpd="sng">
              <a:solidFill>
                <a:srgbClr val="88888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25400" marR="2540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B4B4B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8" name="Google Shape;388;p60"/>
          <p:cNvGrpSpPr/>
          <p:nvPr/>
        </p:nvGrpSpPr>
        <p:grpSpPr>
          <a:xfrm>
            <a:off x="810875" y="2577104"/>
            <a:ext cx="2891003" cy="826597"/>
            <a:chOff x="-394142" y="0"/>
            <a:chExt cx="7709342" cy="3091236"/>
          </a:xfrm>
        </p:grpSpPr>
        <p:sp>
          <p:nvSpPr>
            <p:cNvPr id="389" name="Google Shape;389;p60"/>
            <p:cNvSpPr/>
            <p:nvPr/>
          </p:nvSpPr>
          <p:spPr>
            <a:xfrm>
              <a:off x="-394142" y="76200"/>
              <a:ext cx="5895990" cy="30150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31" y="0"/>
                  </a:moveTo>
                  <a:cubicBezTo>
                    <a:pt x="417" y="0"/>
                    <a:pt x="0" y="815"/>
                    <a:pt x="0" y="1820"/>
                  </a:cubicBezTo>
                  <a:lnTo>
                    <a:pt x="0" y="19780"/>
                  </a:lnTo>
                  <a:cubicBezTo>
                    <a:pt x="0" y="20785"/>
                    <a:pt x="417" y="21600"/>
                    <a:pt x="931" y="21600"/>
                  </a:cubicBezTo>
                  <a:lnTo>
                    <a:pt x="18845" y="21600"/>
                  </a:lnTo>
                  <a:cubicBezTo>
                    <a:pt x="19359" y="21600"/>
                    <a:pt x="19775" y="20785"/>
                    <a:pt x="19775" y="19780"/>
                  </a:cubicBezTo>
                  <a:lnTo>
                    <a:pt x="19775" y="2491"/>
                  </a:lnTo>
                  <a:lnTo>
                    <a:pt x="21600" y="1845"/>
                  </a:lnTo>
                  <a:lnTo>
                    <a:pt x="19713" y="1177"/>
                  </a:lnTo>
                  <a:cubicBezTo>
                    <a:pt x="19580" y="491"/>
                    <a:pt x="19242" y="0"/>
                    <a:pt x="18845" y="0"/>
                  </a:cubicBezTo>
                  <a:lnTo>
                    <a:pt x="931" y="0"/>
                  </a:ln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25400" marR="2540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B4B4B"/>
                </a:buClr>
                <a:buSzPts val="1200"/>
                <a:buFont typeface="Arial"/>
                <a:buNone/>
              </a:pPr>
              <a:r>
                <a:rPr lang="en" sz="120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Name-value binding cannot change because there is no nonlocal statement</a:t>
              </a:r>
              <a:endParaRPr sz="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0" name="Google Shape;390;p60"/>
            <p:cNvSpPr/>
            <p:nvPr/>
          </p:nvSpPr>
          <p:spPr>
            <a:xfrm>
              <a:off x="5562600" y="0"/>
              <a:ext cx="1752600" cy="647700"/>
            </a:xfrm>
            <a:prstGeom prst="roundRect">
              <a:avLst>
                <a:gd name="adj" fmla="val 29412"/>
              </a:avLst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25400" marR="2540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B4B4B"/>
                </a:buClr>
                <a:buSzPts val="1200"/>
                <a:buFont typeface="Arial"/>
                <a:buNone/>
              </a:pPr>
              <a:endParaRPr sz="120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91" name="Google Shape;391;p60"/>
          <p:cNvGrpSpPr/>
          <p:nvPr/>
        </p:nvGrpSpPr>
        <p:grpSpPr>
          <a:xfrm>
            <a:off x="4808860" y="1737798"/>
            <a:ext cx="2286006" cy="668813"/>
            <a:chOff x="0" y="0"/>
            <a:chExt cx="6096015" cy="1783500"/>
          </a:xfrm>
        </p:grpSpPr>
        <p:sp>
          <p:nvSpPr>
            <p:cNvPr id="392" name="Google Shape;392;p60"/>
            <p:cNvSpPr/>
            <p:nvPr/>
          </p:nvSpPr>
          <p:spPr>
            <a:xfrm>
              <a:off x="1522809" y="50800"/>
              <a:ext cx="4573206" cy="14351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225" y="0"/>
                  </a:moveTo>
                  <a:cubicBezTo>
                    <a:pt x="1624" y="0"/>
                    <a:pt x="1132" y="1412"/>
                    <a:pt x="1044" y="3250"/>
                  </a:cubicBezTo>
                  <a:lnTo>
                    <a:pt x="0" y="4635"/>
                  </a:lnTo>
                  <a:lnTo>
                    <a:pt x="1025" y="5991"/>
                  </a:lnTo>
                  <a:lnTo>
                    <a:pt x="1025" y="17777"/>
                  </a:lnTo>
                  <a:cubicBezTo>
                    <a:pt x="1025" y="19888"/>
                    <a:pt x="1562" y="21600"/>
                    <a:pt x="2225" y="21600"/>
                  </a:cubicBezTo>
                  <a:lnTo>
                    <a:pt x="20400" y="21600"/>
                  </a:lnTo>
                  <a:cubicBezTo>
                    <a:pt x="21063" y="21600"/>
                    <a:pt x="21600" y="19888"/>
                    <a:pt x="21600" y="17777"/>
                  </a:cubicBezTo>
                  <a:lnTo>
                    <a:pt x="21600" y="3823"/>
                  </a:lnTo>
                  <a:cubicBezTo>
                    <a:pt x="21600" y="1712"/>
                    <a:pt x="21063" y="0"/>
                    <a:pt x="20400" y="0"/>
                  </a:cubicBezTo>
                  <a:lnTo>
                    <a:pt x="2225" y="0"/>
                  </a:ln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25400" marR="2540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B4B4B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Mutable value can change</a:t>
              </a:r>
              <a:endParaRPr sz="500">
                <a:solidFill>
                  <a:srgbClr val="FFFFFF"/>
                </a:solidFill>
              </a:endParaRPr>
            </a:p>
          </p:txBody>
        </p:sp>
        <p:sp>
          <p:nvSpPr>
            <p:cNvPr id="393" name="Google Shape;393;p60"/>
            <p:cNvSpPr/>
            <p:nvPr/>
          </p:nvSpPr>
          <p:spPr>
            <a:xfrm>
              <a:off x="0" y="0"/>
              <a:ext cx="1447800" cy="1783500"/>
            </a:xfrm>
            <a:prstGeom prst="roundRect">
              <a:avLst>
                <a:gd name="adj" fmla="val 13158"/>
              </a:avLst>
            </a:prstGeom>
            <a:noFill/>
            <a:ln w="25400" cap="flat" cmpd="sng">
              <a:solidFill>
                <a:srgbClr val="007ECF"/>
              </a:solidFill>
              <a:prstDash val="dashDot"/>
              <a:round/>
              <a:headEnd type="none" w="sm" len="sm"/>
              <a:tailEnd type="none" w="sm" len="sm"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25400" marR="2540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B4B4B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4" name="Google Shape;394;p60"/>
          <p:cNvSpPr/>
          <p:nvPr/>
        </p:nvSpPr>
        <p:spPr>
          <a:xfrm>
            <a:off x="4400550" y="2994782"/>
            <a:ext cx="1694736" cy="7015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308" y="0"/>
                </a:moveTo>
                <a:cubicBezTo>
                  <a:pt x="586" y="0"/>
                  <a:pt x="0" y="1313"/>
                  <a:pt x="0" y="2933"/>
                </a:cubicBezTo>
                <a:lnTo>
                  <a:pt x="0" y="18667"/>
                </a:lnTo>
                <a:cubicBezTo>
                  <a:pt x="0" y="20287"/>
                  <a:pt x="586" y="21600"/>
                  <a:pt x="1308" y="21600"/>
                </a:cubicBezTo>
                <a:lnTo>
                  <a:pt x="17726" y="21600"/>
                </a:lnTo>
                <a:cubicBezTo>
                  <a:pt x="18448" y="21600"/>
                  <a:pt x="19034" y="20287"/>
                  <a:pt x="19034" y="18667"/>
                </a:cubicBezTo>
                <a:lnTo>
                  <a:pt x="19034" y="4014"/>
                </a:lnTo>
                <a:lnTo>
                  <a:pt x="21600" y="2974"/>
                </a:lnTo>
                <a:lnTo>
                  <a:pt x="18946" y="1897"/>
                </a:lnTo>
                <a:cubicBezTo>
                  <a:pt x="18759" y="791"/>
                  <a:pt x="18285" y="0"/>
                  <a:pt x="17726" y="0"/>
                </a:cubicBezTo>
                <a:lnTo>
                  <a:pt x="1308" y="0"/>
                </a:lnTo>
                <a:close/>
              </a:path>
            </a:pathLst>
          </a:custGeom>
          <a:solidFill>
            <a:srgbClr val="4A86E8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25400" marR="25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200"/>
              <a:buFont typeface="Arial"/>
              <a:buNone/>
            </a:pPr>
            <a:r>
              <a:rPr lang="en" sz="120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Name bound outside </a:t>
            </a:r>
            <a:endParaRPr sz="120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5400" marR="25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200"/>
              <a:buFont typeface="Arial"/>
              <a:buNone/>
            </a:pPr>
            <a:r>
              <a:rPr lang="en" sz="120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of withdraw def</a:t>
            </a:r>
            <a:endParaRPr sz="120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5" name="Google Shape;395;p60"/>
          <p:cNvSpPr/>
          <p:nvPr/>
        </p:nvSpPr>
        <p:spPr>
          <a:xfrm>
            <a:off x="4343400" y="3743938"/>
            <a:ext cx="2074248" cy="7015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6" y="0"/>
                </a:moveTo>
                <a:cubicBezTo>
                  <a:pt x="486" y="0"/>
                  <a:pt x="0" y="1313"/>
                  <a:pt x="0" y="2933"/>
                </a:cubicBezTo>
                <a:lnTo>
                  <a:pt x="0" y="18667"/>
                </a:lnTo>
                <a:cubicBezTo>
                  <a:pt x="0" y="20287"/>
                  <a:pt x="486" y="21600"/>
                  <a:pt x="1086" y="21600"/>
                </a:cubicBezTo>
                <a:lnTo>
                  <a:pt x="14710" y="21600"/>
                </a:lnTo>
                <a:cubicBezTo>
                  <a:pt x="15310" y="21600"/>
                  <a:pt x="15796" y="20287"/>
                  <a:pt x="15796" y="18667"/>
                </a:cubicBezTo>
                <a:lnTo>
                  <a:pt x="15796" y="3766"/>
                </a:lnTo>
                <a:lnTo>
                  <a:pt x="21600" y="1553"/>
                </a:lnTo>
                <a:lnTo>
                  <a:pt x="15689" y="1682"/>
                </a:lnTo>
                <a:cubicBezTo>
                  <a:pt x="15515" y="690"/>
                  <a:pt x="15143" y="0"/>
                  <a:pt x="14710" y="0"/>
                </a:cubicBezTo>
                <a:lnTo>
                  <a:pt x="1086" y="0"/>
                </a:lnTo>
                <a:close/>
              </a:path>
            </a:pathLst>
          </a:custGeom>
          <a:solidFill>
            <a:srgbClr val="4A86E8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25400" marR="25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200"/>
              <a:buFont typeface="Arial"/>
              <a:buNone/>
            </a:pPr>
            <a:r>
              <a:rPr lang="en" sz="120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Element assignment changes a list</a:t>
            </a:r>
            <a:endParaRPr sz="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1"/>
          <p:cNvSpPr txBox="1">
            <a:spLocks noGrp="1"/>
          </p:cNvSpPr>
          <p:nvPr>
            <p:ph type="title"/>
          </p:nvPr>
        </p:nvSpPr>
        <p:spPr>
          <a:xfrm>
            <a:off x="659706" y="1049238"/>
            <a:ext cx="7815300" cy="14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DD6"/>
              </a:buClr>
              <a:buSzPts val="2000"/>
              <a:buFont typeface="Arial"/>
              <a:buNone/>
            </a:pPr>
            <a:r>
              <a:rPr lang="en" sz="3600">
                <a:latin typeface="Roboto"/>
                <a:ea typeface="Roboto"/>
                <a:cs typeface="Roboto"/>
                <a:sym typeface="Roboto"/>
              </a:rPr>
              <a:t>Multiple Mutable Functions</a:t>
            </a:r>
            <a:endParaRPr sz="3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1" name="Google Shape;401;p61"/>
          <p:cNvSpPr txBox="1"/>
          <p:nvPr/>
        </p:nvSpPr>
        <p:spPr>
          <a:xfrm>
            <a:off x="4255408" y="4245482"/>
            <a:ext cx="624000" cy="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25400" marR="25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(Demo)</a:t>
            </a:r>
            <a:endParaRPr sz="500"/>
          </a:p>
        </p:txBody>
      </p:sp>
      <p:sp>
        <p:nvSpPr>
          <p:cNvPr id="402" name="Google Shape;402;p61">
            <a:hlinkClick r:id="rId3"/>
          </p:cNvPr>
          <p:cNvSpPr/>
          <p:nvPr/>
        </p:nvSpPr>
        <p:spPr>
          <a:xfrm>
            <a:off x="4073550" y="4141075"/>
            <a:ext cx="987600" cy="427800"/>
          </a:xfrm>
          <a:prstGeom prst="roundRect">
            <a:avLst>
              <a:gd name="adj" fmla="val 50000"/>
            </a:avLst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Demo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62" descr="wolverin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7951" y="1634559"/>
            <a:ext cx="1138987" cy="1567160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62"/>
          <p:cNvSpPr/>
          <p:nvPr/>
        </p:nvSpPr>
        <p:spPr>
          <a:xfrm>
            <a:off x="244925" y="229625"/>
            <a:ext cx="7485600" cy="50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9" name="Google Shape;409;p62" descr="image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1976" y="1828800"/>
            <a:ext cx="1007358" cy="1172022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62"/>
          <p:cNvSpPr txBox="1">
            <a:spLocks noGrp="1"/>
          </p:cNvSpPr>
          <p:nvPr>
            <p:ph type="title"/>
          </p:nvPr>
        </p:nvSpPr>
        <p:spPr>
          <a:xfrm>
            <a:off x="312731" y="-600"/>
            <a:ext cx="3518100" cy="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DD6"/>
              </a:buClr>
              <a:buSzPts val="1700"/>
              <a:buFont typeface="Arial"/>
              <a:buNone/>
            </a:pPr>
            <a:r>
              <a:rPr lang="en" sz="1700" b="0" i="0" u="none" strike="noStrike" cap="none">
                <a:solidFill>
                  <a:srgbClr val="007DD6"/>
                </a:solidFill>
                <a:latin typeface="Arial"/>
                <a:ea typeface="Arial"/>
                <a:cs typeface="Arial"/>
                <a:sym typeface="Arial"/>
              </a:rPr>
              <a:t>Referential Transparency, Lost</a:t>
            </a:r>
            <a:endParaRPr sz="500"/>
          </a:p>
        </p:txBody>
      </p:sp>
      <p:sp>
        <p:nvSpPr>
          <p:cNvPr id="411" name="Google Shape;411;p62"/>
          <p:cNvSpPr txBox="1">
            <a:spLocks noGrp="1"/>
          </p:cNvSpPr>
          <p:nvPr>
            <p:ph type="body" idx="1"/>
          </p:nvPr>
        </p:nvSpPr>
        <p:spPr>
          <a:xfrm>
            <a:off x="457200" y="919163"/>
            <a:ext cx="82344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101600" lvl="1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en" sz="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Expressions are </a:t>
            </a:r>
            <a:r>
              <a:rPr lang="en" sz="20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referentially transparent</a:t>
            </a:r>
            <a:r>
              <a:rPr lang="en" sz="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if substituting an expression with its value does not change the meaning of a program.</a:t>
            </a:r>
            <a:endParaRPr sz="2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2" name="Google Shape;412;p62"/>
          <p:cNvSpPr txBox="1"/>
          <p:nvPr/>
        </p:nvSpPr>
        <p:spPr>
          <a:xfrm>
            <a:off x="457200" y="3571875"/>
            <a:ext cx="8234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marR="25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Mutation operations violate the condition of referential transparency because they do more than just return a value; </a:t>
            </a:r>
            <a:r>
              <a:rPr lang="en" sz="18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they change the environment</a:t>
            </a:r>
            <a:r>
              <a:rPr lang="en" sz="180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3" name="Google Shape;413;p62"/>
          <p:cNvSpPr txBox="1"/>
          <p:nvPr/>
        </p:nvSpPr>
        <p:spPr>
          <a:xfrm>
            <a:off x="2699944" y="1918766"/>
            <a:ext cx="3101100" cy="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25400" marR="254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mul(add(2, mul(4, 6)), add(3, 5))</a:t>
            </a:r>
            <a:endParaRPr sz="500"/>
          </a:p>
        </p:txBody>
      </p:sp>
      <p:sp>
        <p:nvSpPr>
          <p:cNvPr id="414" name="Google Shape;414;p62"/>
          <p:cNvSpPr txBox="1"/>
          <p:nvPr/>
        </p:nvSpPr>
        <p:spPr>
          <a:xfrm>
            <a:off x="2701023" y="2390775"/>
            <a:ext cx="3101100" cy="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25400" marR="254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mul(add(2,    24    ), add(3, 5))</a:t>
            </a:r>
            <a:endParaRPr sz="500"/>
          </a:p>
        </p:txBody>
      </p:sp>
      <p:sp>
        <p:nvSpPr>
          <p:cNvPr id="415" name="Google Shape;415;p62"/>
          <p:cNvSpPr txBox="1"/>
          <p:nvPr/>
        </p:nvSpPr>
        <p:spPr>
          <a:xfrm>
            <a:off x="2701023" y="2857500"/>
            <a:ext cx="3101100" cy="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25400" marR="254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mul(       26        , add(3, 5))</a:t>
            </a:r>
            <a:endParaRPr sz="500"/>
          </a:p>
        </p:txBody>
      </p:sp>
      <p:sp>
        <p:nvSpPr>
          <p:cNvPr id="416" name="Google Shape;416;p62"/>
          <p:cNvSpPr txBox="1">
            <a:spLocks noGrp="1"/>
          </p:cNvSpPr>
          <p:nvPr>
            <p:ph type="sldNum" idx="12"/>
          </p:nvPr>
        </p:nvSpPr>
        <p:spPr>
          <a:xfrm>
            <a:off x="8759514" y="4911328"/>
            <a:ext cx="89400" cy="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600"/>
              <a:buFont typeface="Arial"/>
              <a:buNone/>
            </a:pPr>
            <a:fld id="{00000000-1234-1234-1234-123412341234}" type="slidenum">
              <a:rPr lang="en" sz="600">
                <a:solidFill>
                  <a:srgbClr val="B8B8B8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500"/>
          </a:p>
        </p:txBody>
      </p:sp>
      <p:sp>
        <p:nvSpPr>
          <p:cNvPr id="417" name="Google Shape;417;p62"/>
          <p:cNvSpPr/>
          <p:nvPr/>
        </p:nvSpPr>
        <p:spPr>
          <a:xfrm>
            <a:off x="321125" y="4573025"/>
            <a:ext cx="8683800" cy="50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63"/>
          <p:cNvSpPr txBox="1">
            <a:spLocks noGrp="1"/>
          </p:cNvSpPr>
          <p:nvPr>
            <p:ph type="body" idx="1"/>
          </p:nvPr>
        </p:nvSpPr>
        <p:spPr>
          <a:xfrm>
            <a:off x="311700" y="1472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def f(x):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    x = 4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    def g(y):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        def h(z):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            nonlocal x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            x = x + 1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            return x + y + z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        return h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    return g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a = f(1)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b = a(2)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total = b(3) + b(4)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 (AKA what do I need to know for the MT)</a:t>
            </a:r>
            <a:endParaRPr/>
          </a:p>
        </p:txBody>
      </p:sp>
      <p:sp>
        <p:nvSpPr>
          <p:cNvPr id="428" name="Google Shape;428;p6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Char char="●"/>
            </a:pPr>
            <a:r>
              <a:rPr lang="en"/>
              <a:t>Nonlocal allows you to modify a binding in a parent frame, instead of just looking it up</a:t>
            </a:r>
            <a:endParaRPr/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Don’t need a nonlocal statement to mutate a value</a:t>
            </a:r>
            <a:endParaRPr/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A variable declared nonlocal must:</a:t>
            </a:r>
            <a:endParaRPr/>
          </a:p>
          <a:p>
            <a: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Exist in a parent frame (other than the global frame)</a:t>
            </a:r>
            <a:endParaRPr/>
          </a:p>
          <a:p>
            <a: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Not exist in the current frame</a:t>
            </a:r>
            <a:endParaRPr/>
          </a:p>
        </p:txBody>
      </p:sp>
      <p:pic>
        <p:nvPicPr>
          <p:cNvPr id="429" name="Google Shape;429;p6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99338" y="3604888"/>
            <a:ext cx="2828925" cy="14710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Review: Mutable Values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6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 Performance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Measuring Performance</a:t>
            </a:r>
            <a:endParaRPr/>
          </a:p>
        </p:txBody>
      </p:sp>
      <p:sp>
        <p:nvSpPr>
          <p:cNvPr id="440" name="Google Shape;440;p6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Different functions run in different amounts of time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Different implementations of the same program can also run in different amounts of time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How do we measure this?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Amount of time taken to run once?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Average time taken to run?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Average across a bunch of different computers?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Number of operations?</a:t>
            </a:r>
            <a:endParaRPr/>
          </a:p>
        </p:txBody>
      </p:sp>
      <p:sp>
        <p:nvSpPr>
          <p:cNvPr id="441" name="Google Shape;441;p66">
            <a:hlinkClick r:id="rId3"/>
          </p:cNvPr>
          <p:cNvSpPr/>
          <p:nvPr/>
        </p:nvSpPr>
        <p:spPr>
          <a:xfrm>
            <a:off x="7437825" y="548250"/>
            <a:ext cx="987600" cy="427800"/>
          </a:xfrm>
          <a:prstGeom prst="roundRect">
            <a:avLst>
              <a:gd name="adj" fmla="val 50000"/>
            </a:avLst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Demo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4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4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4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4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"/>
                                        <p:tgtEl>
                                          <p:spTgt spid="4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Improving Number of Operations</a:t>
            </a:r>
            <a:endParaRPr/>
          </a:p>
        </p:txBody>
      </p:sp>
      <p:sp>
        <p:nvSpPr>
          <p:cNvPr id="447" name="Google Shape;447;p67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Char char="●"/>
            </a:pPr>
            <a:r>
              <a:rPr lang="en" sz="2000"/>
              <a:t>Getting better performance usually requires clever thought </a:t>
            </a:r>
            <a:endParaRPr sz="2000"/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Some tools can be used to speed up programs (Ex: memoization, up next)</a:t>
            </a:r>
            <a:endParaRPr sz="1800"/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Other times, need to have a different approach or incorporate some insight</a:t>
            </a:r>
            <a:endParaRPr sz="1800"/>
          </a:p>
        </p:txBody>
      </p:sp>
      <p:sp>
        <p:nvSpPr>
          <p:cNvPr id="448" name="Google Shape;448;p67">
            <a:hlinkClick r:id="rId3"/>
          </p:cNvPr>
          <p:cNvSpPr/>
          <p:nvPr/>
        </p:nvSpPr>
        <p:spPr>
          <a:xfrm>
            <a:off x="7437825" y="243450"/>
            <a:ext cx="987600" cy="427800"/>
          </a:xfrm>
          <a:prstGeom prst="roundRect">
            <a:avLst>
              <a:gd name="adj" fmla="val 50000"/>
            </a:avLst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Demo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9" name="Google Shape;449;p67"/>
          <p:cNvSpPr txBox="1"/>
          <p:nvPr/>
        </p:nvSpPr>
        <p:spPr>
          <a:xfrm>
            <a:off x="76200" y="2808600"/>
            <a:ext cx="4698300" cy="2109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def fib(n):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    curr, next, i = 0, 1, 0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    while i &lt; n: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        curr, next = next, 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                     curr + next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		 i += 1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    return curr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50" name="Google Shape;450;p67"/>
          <p:cNvSpPr txBox="1"/>
          <p:nvPr/>
        </p:nvSpPr>
        <p:spPr>
          <a:xfrm>
            <a:off x="4872250" y="2808600"/>
            <a:ext cx="4122900" cy="2109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def fib(n):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    if n &lt;= 1: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        return n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    else: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        return fib(n-1) +\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               fib(n-2)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Improving Fib with Memoization</a:t>
            </a:r>
            <a:endParaRPr/>
          </a:p>
        </p:txBody>
      </p:sp>
      <p:sp>
        <p:nvSpPr>
          <p:cNvPr id="456" name="Google Shape;456;p68"/>
          <p:cNvSpPr/>
          <p:nvPr/>
        </p:nvSpPr>
        <p:spPr>
          <a:xfrm>
            <a:off x="2700550" y="1281994"/>
            <a:ext cx="10179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371C1"/>
                </a:solidFill>
                <a:highlight>
                  <a:srgbClr val="EFEFEF"/>
                </a:highlight>
                <a:latin typeface="Roboto Mono"/>
                <a:ea typeface="Roboto Mono"/>
                <a:cs typeface="Roboto Mono"/>
                <a:sym typeface="Roboto Mono"/>
              </a:rPr>
              <a:t>fib(5)</a:t>
            </a:r>
            <a:endParaRPr sz="1800" b="1">
              <a:solidFill>
                <a:schemeClr val="accen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grpSp>
        <p:nvGrpSpPr>
          <p:cNvPr id="457" name="Google Shape;457;p68"/>
          <p:cNvGrpSpPr/>
          <p:nvPr/>
        </p:nvGrpSpPr>
        <p:grpSpPr>
          <a:xfrm>
            <a:off x="1031625" y="1580923"/>
            <a:ext cx="1976463" cy="496802"/>
            <a:chOff x="1031625" y="1041097"/>
            <a:chExt cx="1976463" cy="662403"/>
          </a:xfrm>
        </p:grpSpPr>
        <p:cxnSp>
          <p:nvCxnSpPr>
            <p:cNvPr id="458" name="Google Shape;458;p68"/>
            <p:cNvCxnSpPr/>
            <p:nvPr/>
          </p:nvCxnSpPr>
          <p:spPr>
            <a:xfrm flipH="1">
              <a:off x="1847388" y="1041097"/>
              <a:ext cx="1160700" cy="2697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459" name="Google Shape;459;p68"/>
            <p:cNvSpPr/>
            <p:nvPr/>
          </p:nvSpPr>
          <p:spPr>
            <a:xfrm>
              <a:off x="1031625" y="1304800"/>
              <a:ext cx="10179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>
                  <a:solidFill>
                    <a:srgbClr val="0371C1"/>
                  </a:solidFill>
                  <a:highlight>
                    <a:srgbClr val="EFEFEF"/>
                  </a:highlight>
                  <a:latin typeface="Roboto Mono"/>
                  <a:ea typeface="Roboto Mono"/>
                  <a:cs typeface="Roboto Mono"/>
                  <a:sym typeface="Roboto Mono"/>
                </a:rPr>
                <a:t>fib(3)</a:t>
              </a:r>
              <a:endParaRPr sz="1800" b="1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</p:grpSp>
      <p:grpSp>
        <p:nvGrpSpPr>
          <p:cNvPr id="460" name="Google Shape;460;p68"/>
          <p:cNvGrpSpPr/>
          <p:nvPr/>
        </p:nvGrpSpPr>
        <p:grpSpPr>
          <a:xfrm>
            <a:off x="3384728" y="1580923"/>
            <a:ext cx="2088547" cy="496802"/>
            <a:chOff x="3384728" y="1041097"/>
            <a:chExt cx="2088547" cy="662403"/>
          </a:xfrm>
        </p:grpSpPr>
        <p:cxnSp>
          <p:nvCxnSpPr>
            <p:cNvPr id="461" name="Google Shape;461;p68"/>
            <p:cNvCxnSpPr/>
            <p:nvPr/>
          </p:nvCxnSpPr>
          <p:spPr>
            <a:xfrm>
              <a:off x="3384728" y="1041097"/>
              <a:ext cx="1323300" cy="2697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462" name="Google Shape;462;p68"/>
            <p:cNvSpPr/>
            <p:nvPr/>
          </p:nvSpPr>
          <p:spPr>
            <a:xfrm flipH="1">
              <a:off x="4455375" y="1304800"/>
              <a:ext cx="10179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>
                  <a:solidFill>
                    <a:srgbClr val="0371C1"/>
                  </a:solidFill>
                  <a:highlight>
                    <a:srgbClr val="EFEFEF"/>
                  </a:highlight>
                  <a:latin typeface="Roboto Mono"/>
                  <a:ea typeface="Roboto Mono"/>
                  <a:cs typeface="Roboto Mono"/>
                  <a:sym typeface="Roboto Mono"/>
                </a:rPr>
                <a:t>fib(4)</a:t>
              </a:r>
              <a:endParaRPr sz="1800" b="1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</p:grpSp>
      <p:grpSp>
        <p:nvGrpSpPr>
          <p:cNvPr id="463" name="Google Shape;463;p68"/>
          <p:cNvGrpSpPr/>
          <p:nvPr/>
        </p:nvGrpSpPr>
        <p:grpSpPr>
          <a:xfrm>
            <a:off x="242275" y="2071853"/>
            <a:ext cx="3224775" cy="1891643"/>
            <a:chOff x="242275" y="1695671"/>
            <a:chExt cx="3224775" cy="2522190"/>
          </a:xfrm>
        </p:grpSpPr>
        <p:cxnSp>
          <p:nvCxnSpPr>
            <p:cNvPr id="464" name="Google Shape;464;p68"/>
            <p:cNvCxnSpPr/>
            <p:nvPr/>
          </p:nvCxnSpPr>
          <p:spPr>
            <a:xfrm flipH="1">
              <a:off x="847590" y="1695671"/>
              <a:ext cx="591000" cy="5271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465" name="Google Shape;465;p68"/>
            <p:cNvSpPr/>
            <p:nvPr/>
          </p:nvSpPr>
          <p:spPr>
            <a:xfrm>
              <a:off x="242275" y="2222925"/>
              <a:ext cx="10179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>
                  <a:solidFill>
                    <a:srgbClr val="0371C1"/>
                  </a:solidFill>
                  <a:highlight>
                    <a:srgbClr val="EFEFEF"/>
                  </a:highlight>
                  <a:latin typeface="Roboto Mono"/>
                  <a:ea typeface="Roboto Mono"/>
                  <a:cs typeface="Roboto Mono"/>
                  <a:sym typeface="Roboto Mono"/>
                </a:rPr>
                <a:t>fib(1)</a:t>
              </a:r>
              <a:endParaRPr sz="1800" b="1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cxnSp>
          <p:nvCxnSpPr>
            <p:cNvPr id="466" name="Google Shape;466;p68"/>
            <p:cNvCxnSpPr/>
            <p:nvPr/>
          </p:nvCxnSpPr>
          <p:spPr>
            <a:xfrm>
              <a:off x="1667675" y="1695671"/>
              <a:ext cx="591000" cy="5271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467" name="Google Shape;467;p68"/>
            <p:cNvSpPr/>
            <p:nvPr/>
          </p:nvSpPr>
          <p:spPr>
            <a:xfrm flipH="1">
              <a:off x="1846101" y="2222925"/>
              <a:ext cx="10179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>
                  <a:solidFill>
                    <a:srgbClr val="FF0000"/>
                  </a:solidFill>
                  <a:highlight>
                    <a:srgbClr val="EFEFEF"/>
                  </a:highlight>
                  <a:latin typeface="Roboto Mono"/>
                  <a:ea typeface="Roboto Mono"/>
                  <a:cs typeface="Roboto Mono"/>
                  <a:sym typeface="Roboto Mono"/>
                </a:rPr>
                <a:t>fib(2)</a:t>
              </a:r>
              <a:endParaRPr sz="1800" b="1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cxnSp>
          <p:nvCxnSpPr>
            <p:cNvPr id="468" name="Google Shape;468;p68"/>
            <p:cNvCxnSpPr/>
            <p:nvPr/>
          </p:nvCxnSpPr>
          <p:spPr>
            <a:xfrm flipH="1">
              <a:off x="1933600" y="2621485"/>
              <a:ext cx="255300" cy="4104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469" name="Google Shape;469;p68"/>
            <p:cNvSpPr/>
            <p:nvPr/>
          </p:nvSpPr>
          <p:spPr>
            <a:xfrm>
              <a:off x="1240775" y="3036375"/>
              <a:ext cx="10179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>
                  <a:solidFill>
                    <a:srgbClr val="0371C1"/>
                  </a:solidFill>
                  <a:highlight>
                    <a:srgbClr val="EFEFEF"/>
                  </a:highlight>
                  <a:latin typeface="Roboto Mono"/>
                  <a:ea typeface="Roboto Mono"/>
                  <a:cs typeface="Roboto Mono"/>
                  <a:sym typeface="Roboto Mono"/>
                </a:rPr>
                <a:t>fib(0)</a:t>
              </a:r>
              <a:endParaRPr sz="1800" b="1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cxnSp>
          <p:nvCxnSpPr>
            <p:cNvPr id="470" name="Google Shape;470;p68"/>
            <p:cNvCxnSpPr/>
            <p:nvPr/>
          </p:nvCxnSpPr>
          <p:spPr>
            <a:xfrm>
              <a:off x="2542322" y="2621485"/>
              <a:ext cx="255300" cy="4104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471" name="Google Shape;471;p68"/>
            <p:cNvSpPr/>
            <p:nvPr/>
          </p:nvSpPr>
          <p:spPr>
            <a:xfrm flipH="1">
              <a:off x="2449150" y="3036375"/>
              <a:ext cx="10179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>
                  <a:solidFill>
                    <a:srgbClr val="0371C1"/>
                  </a:solidFill>
                  <a:highlight>
                    <a:srgbClr val="EFEFEF"/>
                  </a:highlight>
                  <a:latin typeface="Roboto Mono"/>
                  <a:ea typeface="Roboto Mono"/>
                  <a:cs typeface="Roboto Mono"/>
                  <a:sym typeface="Roboto Mono"/>
                </a:rPr>
                <a:t>fib(1)</a:t>
              </a:r>
              <a:endParaRPr sz="1800" b="1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cxnSp>
          <p:nvCxnSpPr>
            <p:cNvPr id="472" name="Google Shape;472;p68"/>
            <p:cNvCxnSpPr/>
            <p:nvPr/>
          </p:nvCxnSpPr>
          <p:spPr>
            <a:xfrm>
              <a:off x="699522" y="2636822"/>
              <a:ext cx="0" cy="3519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473" name="Google Shape;473;p68"/>
            <p:cNvSpPr/>
            <p:nvPr/>
          </p:nvSpPr>
          <p:spPr>
            <a:xfrm>
              <a:off x="242275" y="3021037"/>
              <a:ext cx="9147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1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474" name="Google Shape;474;p68"/>
            <p:cNvCxnSpPr/>
            <p:nvPr/>
          </p:nvCxnSpPr>
          <p:spPr>
            <a:xfrm>
              <a:off x="3004677" y="3434946"/>
              <a:ext cx="0" cy="3519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475" name="Google Shape;475;p68"/>
            <p:cNvSpPr/>
            <p:nvPr/>
          </p:nvSpPr>
          <p:spPr>
            <a:xfrm>
              <a:off x="2547429" y="3819161"/>
              <a:ext cx="9147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1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476" name="Google Shape;476;p68"/>
            <p:cNvCxnSpPr/>
            <p:nvPr/>
          </p:nvCxnSpPr>
          <p:spPr>
            <a:xfrm>
              <a:off x="1726529" y="3434946"/>
              <a:ext cx="0" cy="3519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477" name="Google Shape;477;p68"/>
            <p:cNvSpPr/>
            <p:nvPr/>
          </p:nvSpPr>
          <p:spPr>
            <a:xfrm>
              <a:off x="1269282" y="3819161"/>
              <a:ext cx="9147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0</a:t>
              </a:r>
              <a:endParaRPr sz="1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78" name="Google Shape;478;p68"/>
          <p:cNvGrpSpPr/>
          <p:nvPr/>
        </p:nvGrpSpPr>
        <p:grpSpPr>
          <a:xfrm>
            <a:off x="3483651" y="2065650"/>
            <a:ext cx="5439150" cy="2820777"/>
            <a:chOff x="3483651" y="1687400"/>
            <a:chExt cx="5439150" cy="3761036"/>
          </a:xfrm>
        </p:grpSpPr>
        <p:cxnSp>
          <p:nvCxnSpPr>
            <p:cNvPr id="479" name="Google Shape;479;p68"/>
            <p:cNvCxnSpPr>
              <a:endCxn id="480" idx="0"/>
            </p:cNvCxnSpPr>
            <p:nvPr/>
          </p:nvCxnSpPr>
          <p:spPr>
            <a:xfrm flipH="1">
              <a:off x="4608650" y="1687400"/>
              <a:ext cx="234900" cy="9429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480" name="Google Shape;480;p68"/>
            <p:cNvSpPr/>
            <p:nvPr/>
          </p:nvSpPr>
          <p:spPr>
            <a:xfrm>
              <a:off x="4099700" y="2630300"/>
              <a:ext cx="10179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>
                  <a:solidFill>
                    <a:srgbClr val="FF0000"/>
                  </a:solidFill>
                  <a:highlight>
                    <a:srgbClr val="EFEFEF"/>
                  </a:highlight>
                  <a:latin typeface="Roboto Mono"/>
                  <a:ea typeface="Roboto Mono"/>
                  <a:cs typeface="Roboto Mono"/>
                  <a:sym typeface="Roboto Mono"/>
                </a:rPr>
                <a:t>fib(2)</a:t>
              </a:r>
              <a:endParaRPr sz="1800" b="1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cxnSp>
          <p:nvCxnSpPr>
            <p:cNvPr id="481" name="Google Shape;481;p68"/>
            <p:cNvCxnSpPr/>
            <p:nvPr/>
          </p:nvCxnSpPr>
          <p:spPr>
            <a:xfrm>
              <a:off x="4761780" y="3028867"/>
              <a:ext cx="255300" cy="4104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482" name="Google Shape;482;p68"/>
            <p:cNvSpPr/>
            <p:nvPr/>
          </p:nvSpPr>
          <p:spPr>
            <a:xfrm flipH="1">
              <a:off x="4668600" y="3443750"/>
              <a:ext cx="10179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>
                  <a:solidFill>
                    <a:srgbClr val="0371C1"/>
                  </a:solidFill>
                  <a:highlight>
                    <a:srgbClr val="EFEFEF"/>
                  </a:highlight>
                  <a:latin typeface="Roboto Mono"/>
                  <a:ea typeface="Roboto Mono"/>
                  <a:cs typeface="Roboto Mono"/>
                  <a:sym typeface="Roboto Mono"/>
                </a:rPr>
                <a:t>fib(1)</a:t>
              </a:r>
              <a:endParaRPr sz="1800" b="1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cxnSp>
          <p:nvCxnSpPr>
            <p:cNvPr id="483" name="Google Shape;483;p68"/>
            <p:cNvCxnSpPr/>
            <p:nvPr/>
          </p:nvCxnSpPr>
          <p:spPr>
            <a:xfrm flipH="1">
              <a:off x="4153059" y="3028867"/>
              <a:ext cx="255300" cy="4104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484" name="Google Shape;484;p68"/>
            <p:cNvSpPr/>
            <p:nvPr/>
          </p:nvSpPr>
          <p:spPr>
            <a:xfrm>
              <a:off x="3483651" y="3443750"/>
              <a:ext cx="10179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>
                  <a:solidFill>
                    <a:srgbClr val="0371C1"/>
                  </a:solidFill>
                  <a:highlight>
                    <a:srgbClr val="EFEFEF"/>
                  </a:highlight>
                  <a:latin typeface="Roboto Mono"/>
                  <a:ea typeface="Roboto Mono"/>
                  <a:cs typeface="Roboto Mono"/>
                  <a:sym typeface="Roboto Mono"/>
                </a:rPr>
                <a:t>fib(0)</a:t>
              </a:r>
              <a:endParaRPr sz="1800" b="1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cxnSp>
          <p:nvCxnSpPr>
            <p:cNvPr id="485" name="Google Shape;485;p68"/>
            <p:cNvCxnSpPr/>
            <p:nvPr/>
          </p:nvCxnSpPr>
          <p:spPr>
            <a:xfrm>
              <a:off x="3946004" y="3842329"/>
              <a:ext cx="0" cy="3519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486" name="Google Shape;486;p68"/>
            <p:cNvSpPr/>
            <p:nvPr/>
          </p:nvSpPr>
          <p:spPr>
            <a:xfrm flipH="1">
              <a:off x="3488551" y="4226544"/>
              <a:ext cx="9147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0</a:t>
              </a:r>
              <a:endParaRPr sz="1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487" name="Google Shape;487;p68"/>
            <p:cNvCxnSpPr/>
            <p:nvPr/>
          </p:nvCxnSpPr>
          <p:spPr>
            <a:xfrm>
              <a:off x="5224151" y="3842329"/>
              <a:ext cx="0" cy="3519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488" name="Google Shape;488;p68"/>
            <p:cNvSpPr/>
            <p:nvPr/>
          </p:nvSpPr>
          <p:spPr>
            <a:xfrm flipH="1">
              <a:off x="4766699" y="4226544"/>
              <a:ext cx="9147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1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9" name="Google Shape;489;p68"/>
            <p:cNvSpPr/>
            <p:nvPr/>
          </p:nvSpPr>
          <p:spPr>
            <a:xfrm>
              <a:off x="6487300" y="2535375"/>
              <a:ext cx="10179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>
                  <a:solidFill>
                    <a:srgbClr val="0371C1"/>
                  </a:solidFill>
                  <a:highlight>
                    <a:srgbClr val="EFEFEF"/>
                  </a:highlight>
                  <a:latin typeface="Roboto Mono"/>
                  <a:ea typeface="Roboto Mono"/>
                  <a:cs typeface="Roboto Mono"/>
                  <a:sym typeface="Roboto Mono"/>
                </a:rPr>
                <a:t>fib(3)</a:t>
              </a:r>
              <a:endParaRPr sz="1800" b="1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cxnSp>
          <p:nvCxnSpPr>
            <p:cNvPr id="490" name="Google Shape;490;p68"/>
            <p:cNvCxnSpPr/>
            <p:nvPr/>
          </p:nvCxnSpPr>
          <p:spPr>
            <a:xfrm flipH="1">
              <a:off x="6303340" y="2926246"/>
              <a:ext cx="591000" cy="5271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491" name="Google Shape;491;p68"/>
            <p:cNvSpPr/>
            <p:nvPr/>
          </p:nvSpPr>
          <p:spPr>
            <a:xfrm>
              <a:off x="5698025" y="3453500"/>
              <a:ext cx="10179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>
                  <a:solidFill>
                    <a:srgbClr val="0371C1"/>
                  </a:solidFill>
                  <a:highlight>
                    <a:srgbClr val="EFEFEF"/>
                  </a:highlight>
                  <a:latin typeface="Roboto Mono"/>
                  <a:ea typeface="Roboto Mono"/>
                  <a:cs typeface="Roboto Mono"/>
                  <a:sym typeface="Roboto Mono"/>
                </a:rPr>
                <a:t>fib(1)</a:t>
              </a:r>
              <a:endParaRPr sz="1800" b="1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cxnSp>
          <p:nvCxnSpPr>
            <p:cNvPr id="492" name="Google Shape;492;p68"/>
            <p:cNvCxnSpPr/>
            <p:nvPr/>
          </p:nvCxnSpPr>
          <p:spPr>
            <a:xfrm>
              <a:off x="7123425" y="2926246"/>
              <a:ext cx="591000" cy="5271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493" name="Google Shape;493;p68"/>
            <p:cNvSpPr/>
            <p:nvPr/>
          </p:nvSpPr>
          <p:spPr>
            <a:xfrm flipH="1">
              <a:off x="7370800" y="3453500"/>
              <a:ext cx="10179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>
                  <a:solidFill>
                    <a:srgbClr val="FF0000"/>
                  </a:solidFill>
                  <a:highlight>
                    <a:srgbClr val="EFEFEF"/>
                  </a:highlight>
                  <a:latin typeface="Roboto Mono"/>
                  <a:ea typeface="Roboto Mono"/>
                  <a:cs typeface="Roboto Mono"/>
                  <a:sym typeface="Roboto Mono"/>
                </a:rPr>
                <a:t>fib(2)</a:t>
              </a:r>
              <a:endParaRPr sz="1800" b="1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cxnSp>
          <p:nvCxnSpPr>
            <p:cNvPr id="494" name="Google Shape;494;p68"/>
            <p:cNvCxnSpPr/>
            <p:nvPr/>
          </p:nvCxnSpPr>
          <p:spPr>
            <a:xfrm flipH="1">
              <a:off x="7389350" y="3852060"/>
              <a:ext cx="255300" cy="4104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495" name="Google Shape;495;p68"/>
            <p:cNvSpPr/>
            <p:nvPr/>
          </p:nvSpPr>
          <p:spPr>
            <a:xfrm>
              <a:off x="6629350" y="4266950"/>
              <a:ext cx="10851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>
                  <a:solidFill>
                    <a:srgbClr val="0371C1"/>
                  </a:solidFill>
                  <a:highlight>
                    <a:srgbClr val="EFEFEF"/>
                  </a:highlight>
                  <a:latin typeface="Roboto Mono"/>
                  <a:ea typeface="Roboto Mono"/>
                  <a:cs typeface="Roboto Mono"/>
                  <a:sym typeface="Roboto Mono"/>
                </a:rPr>
                <a:t>fib(0)</a:t>
              </a:r>
              <a:endParaRPr sz="1800" b="1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cxnSp>
          <p:nvCxnSpPr>
            <p:cNvPr id="496" name="Google Shape;496;p68"/>
            <p:cNvCxnSpPr/>
            <p:nvPr/>
          </p:nvCxnSpPr>
          <p:spPr>
            <a:xfrm>
              <a:off x="7998072" y="3852060"/>
              <a:ext cx="255300" cy="4104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497" name="Google Shape;497;p68"/>
            <p:cNvSpPr/>
            <p:nvPr/>
          </p:nvSpPr>
          <p:spPr>
            <a:xfrm flipH="1">
              <a:off x="7904901" y="4266950"/>
              <a:ext cx="10179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>
                  <a:solidFill>
                    <a:srgbClr val="0371C1"/>
                  </a:solidFill>
                  <a:highlight>
                    <a:srgbClr val="EFEFEF"/>
                  </a:highlight>
                  <a:latin typeface="Roboto Mono"/>
                  <a:ea typeface="Roboto Mono"/>
                  <a:cs typeface="Roboto Mono"/>
                  <a:sym typeface="Roboto Mono"/>
                </a:rPr>
                <a:t>fib(1)</a:t>
              </a:r>
              <a:endParaRPr sz="1800" b="1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cxnSp>
          <p:nvCxnSpPr>
            <p:cNvPr id="498" name="Google Shape;498;p68"/>
            <p:cNvCxnSpPr/>
            <p:nvPr/>
          </p:nvCxnSpPr>
          <p:spPr>
            <a:xfrm>
              <a:off x="6155272" y="3867397"/>
              <a:ext cx="0" cy="3519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499" name="Google Shape;499;p68"/>
            <p:cNvSpPr/>
            <p:nvPr/>
          </p:nvSpPr>
          <p:spPr>
            <a:xfrm>
              <a:off x="5698025" y="4251612"/>
              <a:ext cx="9147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1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500" name="Google Shape;500;p68"/>
            <p:cNvCxnSpPr/>
            <p:nvPr/>
          </p:nvCxnSpPr>
          <p:spPr>
            <a:xfrm>
              <a:off x="8460427" y="4665521"/>
              <a:ext cx="0" cy="3519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501" name="Google Shape;501;p68"/>
            <p:cNvSpPr/>
            <p:nvPr/>
          </p:nvSpPr>
          <p:spPr>
            <a:xfrm>
              <a:off x="8003179" y="5049736"/>
              <a:ext cx="9147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1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502" name="Google Shape;502;p68"/>
            <p:cNvCxnSpPr/>
            <p:nvPr/>
          </p:nvCxnSpPr>
          <p:spPr>
            <a:xfrm>
              <a:off x="7182279" y="4665521"/>
              <a:ext cx="0" cy="3519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503" name="Google Shape;503;p68"/>
            <p:cNvSpPr/>
            <p:nvPr/>
          </p:nvSpPr>
          <p:spPr>
            <a:xfrm>
              <a:off x="6725032" y="5049736"/>
              <a:ext cx="9147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0</a:t>
              </a:r>
              <a:endParaRPr sz="1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504" name="Google Shape;504;p68"/>
            <p:cNvCxnSpPr/>
            <p:nvPr/>
          </p:nvCxnSpPr>
          <p:spPr>
            <a:xfrm>
              <a:off x="5236411" y="1697225"/>
              <a:ext cx="1499700" cy="8157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 Idea to Improve:</a:t>
            </a:r>
            <a:endParaRPr/>
          </a:p>
        </p:txBody>
      </p:sp>
      <p:sp>
        <p:nvSpPr>
          <p:cNvPr id="510" name="Google Shape;510;p69"/>
          <p:cNvSpPr txBox="1"/>
          <p:nvPr/>
        </p:nvSpPr>
        <p:spPr>
          <a:xfrm>
            <a:off x="2236300" y="3731831"/>
            <a:ext cx="24600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1" name="Google Shape;511;p69"/>
          <p:cNvSpPr txBox="1"/>
          <p:nvPr/>
        </p:nvSpPr>
        <p:spPr>
          <a:xfrm>
            <a:off x="0" y="1209575"/>
            <a:ext cx="9144000" cy="2694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def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rgbClr val="268BD2"/>
                </a:solidFill>
                <a:latin typeface="Roboto Mono"/>
                <a:ea typeface="Roboto Mono"/>
                <a:cs typeface="Roboto Mono"/>
                <a:sym typeface="Roboto Mono"/>
              </a:rPr>
              <a:t>better_</a:t>
            </a:r>
            <a:r>
              <a:rPr lang="en" sz="1800" dirty="0">
                <a:solidFill>
                  <a:srgbClr val="0378CE"/>
                </a:solidFill>
                <a:latin typeface="Roboto Mono"/>
                <a:ea typeface="Roboto Mono"/>
                <a:cs typeface="Roboto Mono"/>
                <a:sym typeface="Roboto Mono"/>
              </a:rPr>
              <a:t>fib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800" dirty="0">
                <a:solidFill>
                  <a:srgbClr val="7A5FE7"/>
                </a:solidFill>
                <a:latin typeface="Roboto Mono"/>
                <a:ea typeface="Roboto Mono"/>
                <a:cs typeface="Roboto Mono"/>
                <a:sym typeface="Roboto Mono"/>
              </a:rPr>
              <a:t>n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):</a:t>
            </a: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n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==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8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3           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return 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endParaRPr sz="1800" dirty="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4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n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==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  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return 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 sz="1800" dirty="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6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 sz="1800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already called better_fib(n):</a:t>
            </a: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7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      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return 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stored value</a:t>
            </a:r>
            <a:endParaRPr sz="18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8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800" dirty="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9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   store &amp; return 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better_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fib(n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-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+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 better_f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ib(n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-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800" dirty="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8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512" name="Google Shape;512;p69"/>
          <p:cNvCxnSpPr/>
          <p:nvPr/>
        </p:nvCxnSpPr>
        <p:spPr>
          <a:xfrm>
            <a:off x="1385500" y="2957850"/>
            <a:ext cx="3718800" cy="0"/>
          </a:xfrm>
          <a:prstGeom prst="straightConnector1">
            <a:avLst/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3" name="Google Shape;513;p69"/>
          <p:cNvCxnSpPr/>
          <p:nvPr/>
        </p:nvCxnSpPr>
        <p:spPr>
          <a:xfrm>
            <a:off x="1133700" y="3815100"/>
            <a:ext cx="7118100" cy="0"/>
          </a:xfrm>
          <a:prstGeom prst="straightConnector1">
            <a:avLst/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4" name="Google Shape;514;p69"/>
          <p:cNvCxnSpPr/>
          <p:nvPr/>
        </p:nvCxnSpPr>
        <p:spPr>
          <a:xfrm>
            <a:off x="2071300" y="3262650"/>
            <a:ext cx="1612800" cy="0"/>
          </a:xfrm>
          <a:prstGeom prst="straightConnector1">
            <a:avLst/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" name="组合 1">
            <a:extLst>
              <a:ext uri="{FF2B5EF4-FFF2-40B4-BE49-F238E27FC236}">
                <a16:creationId xmlns:a16="http://schemas.microsoft.com/office/drawing/2014/main" id="{6062459C-8D4F-404E-A86C-6F9991FA04B0}"/>
              </a:ext>
            </a:extLst>
          </p:cNvPr>
          <p:cNvGrpSpPr/>
          <p:nvPr/>
        </p:nvGrpSpPr>
        <p:grpSpPr>
          <a:xfrm>
            <a:off x="5543275" y="2186775"/>
            <a:ext cx="3086100" cy="1151700"/>
            <a:chOff x="5543275" y="2186775"/>
            <a:chExt cx="3086100" cy="1151700"/>
          </a:xfrm>
        </p:grpSpPr>
        <p:sp>
          <p:nvSpPr>
            <p:cNvPr id="515" name="Google Shape;515;p69"/>
            <p:cNvSpPr/>
            <p:nvPr/>
          </p:nvSpPr>
          <p:spPr>
            <a:xfrm>
              <a:off x="5543275" y="2186775"/>
              <a:ext cx="3086100" cy="1151700"/>
            </a:xfrm>
            <a:prstGeom prst="roundRect">
              <a:avLst>
                <a:gd name="adj" fmla="val 16667"/>
              </a:avLst>
            </a:pr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69"/>
            <p:cNvSpPr txBox="1"/>
            <p:nvPr/>
          </p:nvSpPr>
          <p:spPr>
            <a:xfrm>
              <a:off x="5694600" y="2234975"/>
              <a:ext cx="2764800" cy="1025700"/>
            </a:xfrm>
            <a:prstGeom prst="rect">
              <a:avLst/>
            </a:prstGeom>
            <a:solidFill>
              <a:srgbClr val="4A86E8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Use a container to store these values!</a:t>
              </a:r>
              <a:endParaRPr sz="24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70"/>
          <p:cNvSpPr txBox="1">
            <a:spLocks noGrp="1"/>
          </p:cNvSpPr>
          <p:nvPr>
            <p:ph type="title"/>
          </p:nvPr>
        </p:nvSpPr>
        <p:spPr>
          <a:xfrm>
            <a:off x="311700" y="5506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Counting</a:t>
            </a:r>
            <a:endParaRPr/>
          </a:p>
        </p:txBody>
      </p:sp>
      <p:pic>
        <p:nvPicPr>
          <p:cNvPr id="522" name="Google Shape;522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8200" y="1697250"/>
            <a:ext cx="4527588" cy="314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count calls</a:t>
            </a:r>
            <a:endParaRPr/>
          </a:p>
        </p:txBody>
      </p:sp>
      <p:sp>
        <p:nvSpPr>
          <p:cNvPr id="528" name="Google Shape;528;p7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Can’t always rely on having a program to count calls</a:t>
            </a:r>
            <a:endParaRPr/>
          </a:p>
          <a:p>
            <a:pPr marL="457200" marR="0" lvl="0" indent="-355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For an iterative function: step through the program, and identify how many times you need to go through the loop before exiting</a:t>
            </a:r>
            <a:endParaRPr sz="2000"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For a recursive function: draw out an environment diagram/call tree</a:t>
            </a:r>
            <a:endParaRPr sz="2000"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After you do this for a few example inputs, you can find patterns to estimate the number of steps for other inputs.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5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5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“Patterns” of Growth</a:t>
            </a:r>
            <a:endParaRPr/>
          </a:p>
        </p:txBody>
      </p:sp>
      <p:sp>
        <p:nvSpPr>
          <p:cNvPr id="534" name="Google Shape;534;p7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There are common patterns for how functions grow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Because these patterns often aren’t linear, you often can’t use just one input to compare programs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/>
              <a:t>Instead, you have to identify the overall pattern</a:t>
            </a:r>
            <a:endParaRPr sz="1800"/>
          </a:p>
        </p:txBody>
      </p:sp>
      <p:pic>
        <p:nvPicPr>
          <p:cNvPr id="535" name="Google Shape;535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0125" y="2828375"/>
            <a:ext cx="3510999" cy="2315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quick notation</a:t>
            </a:r>
            <a:endParaRPr/>
          </a:p>
        </p:txBody>
      </p:sp>
      <p:sp>
        <p:nvSpPr>
          <p:cNvPr id="541" name="Google Shape;541;p7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“a”, “b”, and “k” usually refer to constants (do not depend on any particular function call)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“x” and “n” refer to variables dependent on the input to the function (change with each function call)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So x</a:t>
            </a:r>
            <a:r>
              <a:rPr lang="en" sz="2400" baseline="30000"/>
              <a:t>b</a:t>
            </a:r>
            <a:r>
              <a:rPr lang="en" sz="2400"/>
              <a:t> represents x</a:t>
            </a:r>
            <a:r>
              <a:rPr lang="en" sz="2400" baseline="30000"/>
              <a:t>2</a:t>
            </a:r>
            <a:r>
              <a:rPr lang="en" sz="2400"/>
              <a:t>, x</a:t>
            </a:r>
            <a:r>
              <a:rPr lang="en" sz="2400" baseline="30000"/>
              <a:t>4</a:t>
            </a:r>
            <a:r>
              <a:rPr lang="en" sz="2400"/>
              <a:t>, etc.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Patterns (I)</a:t>
            </a:r>
            <a:endParaRPr/>
          </a:p>
        </p:txBody>
      </p:sp>
      <p:sp>
        <p:nvSpPr>
          <p:cNvPr id="547" name="Google Shape;547;p7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Constant Growth</a:t>
            </a:r>
            <a:endParaRPr sz="1800">
              <a:solidFill>
                <a:srgbClr val="4A86E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# operations the same regardless of input size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Grows like: k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8" name="Google Shape;548;p7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Linear Growth</a:t>
            </a:r>
            <a:endParaRPr sz="1800">
              <a:solidFill>
                <a:srgbClr val="4A86E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Increasing input by 1 adds a constant amount to # of operations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Grows like: ax + b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49" name="Google Shape;549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2513" y="2840450"/>
            <a:ext cx="2879677" cy="230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525" y="2840450"/>
            <a:ext cx="3281770" cy="230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"/>
                                        <p:tgtEl>
                                          <p:spTgt spid="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"/>
                                        <p:tgtEl>
                                          <p:spTgt spid="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Identity vs. Equality in Environment Diagrams</a:t>
            </a:r>
            <a:endParaRPr/>
          </a:p>
        </p:txBody>
      </p:sp>
      <p:sp>
        <p:nvSpPr>
          <p:cNvPr id="203" name="Google Shape;203;p48"/>
          <p:cNvSpPr txBox="1"/>
          <p:nvPr/>
        </p:nvSpPr>
        <p:spPr>
          <a:xfrm>
            <a:off x="312213" y="1017725"/>
            <a:ext cx="8418000" cy="1583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 Mono"/>
              <a:buChar char="●"/>
            </a:pPr>
            <a:r>
              <a:rPr lang="en" sz="2000">
                <a:latin typeface="Roboto Mono"/>
                <a:ea typeface="Roboto Mono"/>
                <a:cs typeface="Roboto Mono"/>
                <a:sym typeface="Roboto Mono"/>
              </a:rPr>
              <a:t>Review: For assignment statements, evaluate the right side, then assign to the left.</a:t>
            </a:r>
            <a:endParaRPr sz="2000"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 Mono"/>
              <a:buChar char="●"/>
            </a:pPr>
            <a:r>
              <a:rPr lang="en" sz="2000">
                <a:latin typeface="Roboto Mono"/>
                <a:ea typeface="Roboto Mono"/>
                <a:cs typeface="Roboto Mono"/>
                <a:sym typeface="Roboto Mono"/>
              </a:rPr>
              <a:t>Copying: When creating a copy, copy exactly what’s “in the box”.</a:t>
            </a:r>
            <a:endParaRPr sz="2000"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04" name="Google Shape;204;p48"/>
          <p:cNvSpPr txBox="1"/>
          <p:nvPr/>
        </p:nvSpPr>
        <p:spPr>
          <a:xfrm>
            <a:off x="203188" y="2920975"/>
            <a:ext cx="3523200" cy="12312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marR="381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859900"/>
                </a:solidFill>
                <a:highlight>
                  <a:srgbClr val="FDF6E3"/>
                </a:highlight>
                <a:latin typeface="Roboto Mono"/>
                <a:ea typeface="Roboto Mono"/>
                <a:cs typeface="Roboto Mono"/>
                <a:sym typeface="Roboto Mono"/>
              </a:rPr>
              <a:t>&gt;&gt;&gt;</a:t>
            </a:r>
            <a:r>
              <a:rPr lang="en" sz="1600">
                <a:solidFill>
                  <a:srgbClr val="586E75"/>
                </a:solidFill>
                <a:highlight>
                  <a:srgbClr val="FDF6E3"/>
                </a:highlight>
                <a:latin typeface="Roboto Mono"/>
                <a:ea typeface="Roboto Mono"/>
                <a:cs typeface="Roboto Mono"/>
                <a:sym typeface="Roboto Mono"/>
              </a:rPr>
              <a:t> lst1 </a:t>
            </a:r>
            <a:r>
              <a:rPr lang="en" sz="1600">
                <a:solidFill>
                  <a:srgbClr val="859900"/>
                </a:solidFill>
                <a:highlight>
                  <a:srgbClr val="FDF6E3"/>
                </a:highlight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600">
                <a:solidFill>
                  <a:srgbClr val="586E75"/>
                </a:solidFill>
                <a:highlight>
                  <a:srgbClr val="FDF6E3"/>
                </a:highlight>
                <a:latin typeface="Roboto Mono"/>
                <a:ea typeface="Roboto Mono"/>
                <a:cs typeface="Roboto Mono"/>
                <a:sym typeface="Roboto Mono"/>
              </a:rPr>
              <a:t> [</a:t>
            </a:r>
            <a:r>
              <a:rPr lang="en" sz="1600">
                <a:solidFill>
                  <a:srgbClr val="D33682"/>
                </a:solidFill>
                <a:highlight>
                  <a:srgbClr val="FDF6E3"/>
                </a:highlight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1600">
                <a:solidFill>
                  <a:srgbClr val="586E75"/>
                </a:solidFill>
                <a:highlight>
                  <a:srgbClr val="FDF6E3"/>
                </a:highlight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600">
                <a:solidFill>
                  <a:srgbClr val="D33682"/>
                </a:solidFill>
                <a:highlight>
                  <a:srgbClr val="FDF6E3"/>
                </a:highlight>
                <a:latin typeface="Roboto Mono"/>
                <a:ea typeface="Roboto Mono"/>
                <a:cs typeface="Roboto Mono"/>
                <a:sym typeface="Roboto Mono"/>
              </a:rPr>
              <a:t>6</a:t>
            </a:r>
            <a:r>
              <a:rPr lang="en" sz="1600">
                <a:solidFill>
                  <a:srgbClr val="586E75"/>
                </a:solidFill>
                <a:highlight>
                  <a:srgbClr val="FDF6E3"/>
                </a:highlight>
                <a:latin typeface="Roboto Mono"/>
                <a:ea typeface="Roboto Mono"/>
                <a:cs typeface="Roboto Mono"/>
                <a:sym typeface="Roboto Mono"/>
              </a:rPr>
              <a:t>, [</a:t>
            </a:r>
            <a:r>
              <a:rPr lang="en" sz="1600">
                <a:solidFill>
                  <a:srgbClr val="D33682"/>
                </a:solidFill>
                <a:highlight>
                  <a:srgbClr val="FDF6E3"/>
                </a:highlight>
                <a:latin typeface="Roboto Mono"/>
                <a:ea typeface="Roboto Mono"/>
                <a:cs typeface="Roboto Mono"/>
                <a:sym typeface="Roboto Mono"/>
              </a:rPr>
              <a:t>-2</a:t>
            </a:r>
            <a:r>
              <a:rPr lang="en" sz="1600">
                <a:solidFill>
                  <a:srgbClr val="586E75"/>
                </a:solidFill>
                <a:highlight>
                  <a:srgbClr val="FDF6E3"/>
                </a:highlight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600">
                <a:solidFill>
                  <a:srgbClr val="D33682"/>
                </a:solidFill>
                <a:highlight>
                  <a:srgbClr val="FDF6E3"/>
                </a:highlight>
                <a:latin typeface="Roboto Mono"/>
                <a:ea typeface="Roboto Mono"/>
                <a:cs typeface="Roboto Mono"/>
                <a:sym typeface="Roboto Mono"/>
              </a:rPr>
              <a:t> 4</a:t>
            </a:r>
            <a:r>
              <a:rPr lang="en" sz="1600">
                <a:solidFill>
                  <a:srgbClr val="586E75"/>
                </a:solidFill>
                <a:highlight>
                  <a:srgbClr val="FDF6E3"/>
                </a:highlight>
                <a:latin typeface="Roboto Mono"/>
                <a:ea typeface="Roboto Mono"/>
                <a:cs typeface="Roboto Mono"/>
                <a:sym typeface="Roboto Mono"/>
              </a:rPr>
              <a:t>]]</a:t>
            </a:r>
            <a:br>
              <a:rPr lang="en" sz="1600">
                <a:solidFill>
                  <a:srgbClr val="586E75"/>
                </a:solidFill>
                <a:highlight>
                  <a:srgbClr val="FDF6E3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600">
                <a:solidFill>
                  <a:srgbClr val="859900"/>
                </a:solidFill>
                <a:highlight>
                  <a:srgbClr val="FDF6E3"/>
                </a:highlight>
                <a:latin typeface="Roboto Mono"/>
                <a:ea typeface="Roboto Mono"/>
                <a:cs typeface="Roboto Mono"/>
                <a:sym typeface="Roboto Mono"/>
              </a:rPr>
              <a:t>&gt;&gt;&gt;</a:t>
            </a:r>
            <a:r>
              <a:rPr lang="en" sz="1600">
                <a:solidFill>
                  <a:srgbClr val="586E75"/>
                </a:solidFill>
                <a:highlight>
                  <a:srgbClr val="FDF6E3"/>
                </a:highlight>
                <a:latin typeface="Roboto Mono"/>
                <a:ea typeface="Roboto Mono"/>
                <a:cs typeface="Roboto Mono"/>
                <a:sym typeface="Roboto Mono"/>
              </a:rPr>
              <a:t> lst2 </a:t>
            </a:r>
            <a:r>
              <a:rPr lang="en" sz="1600">
                <a:solidFill>
                  <a:srgbClr val="859900"/>
                </a:solidFill>
                <a:highlight>
                  <a:srgbClr val="FDF6E3"/>
                </a:highlight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600">
                <a:solidFill>
                  <a:srgbClr val="586E75"/>
                </a:solidFill>
                <a:highlight>
                  <a:srgbClr val="FDF6E3"/>
                </a:highlight>
                <a:latin typeface="Roboto Mono"/>
                <a:ea typeface="Roboto Mono"/>
                <a:cs typeface="Roboto Mono"/>
                <a:sym typeface="Roboto Mono"/>
              </a:rPr>
              <a:t> lst1</a:t>
            </a:r>
            <a:br>
              <a:rPr lang="en" sz="1600">
                <a:solidFill>
                  <a:srgbClr val="586E75"/>
                </a:solidFill>
                <a:highlight>
                  <a:srgbClr val="FDF6E3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600">
                <a:solidFill>
                  <a:srgbClr val="859900"/>
                </a:solidFill>
                <a:highlight>
                  <a:srgbClr val="FDF6E3"/>
                </a:highlight>
                <a:latin typeface="Roboto Mono"/>
                <a:ea typeface="Roboto Mono"/>
                <a:cs typeface="Roboto Mono"/>
                <a:sym typeface="Roboto Mono"/>
              </a:rPr>
              <a:t>&gt;&gt;&gt;</a:t>
            </a:r>
            <a:r>
              <a:rPr lang="en" sz="1600">
                <a:solidFill>
                  <a:srgbClr val="586E75"/>
                </a:solidFill>
                <a:highlight>
                  <a:srgbClr val="FDF6E3"/>
                </a:highlight>
                <a:latin typeface="Roboto Mono"/>
                <a:ea typeface="Roboto Mono"/>
                <a:cs typeface="Roboto Mono"/>
                <a:sym typeface="Roboto Mono"/>
              </a:rPr>
              <a:t> lst3 </a:t>
            </a:r>
            <a:r>
              <a:rPr lang="en" sz="1600">
                <a:solidFill>
                  <a:srgbClr val="859900"/>
                </a:solidFill>
                <a:highlight>
                  <a:srgbClr val="FDF6E3"/>
                </a:highlight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600">
                <a:solidFill>
                  <a:srgbClr val="586E75"/>
                </a:solidFill>
                <a:highlight>
                  <a:srgbClr val="FDF6E3"/>
                </a:highlight>
                <a:latin typeface="Roboto Mono"/>
                <a:ea typeface="Roboto Mono"/>
                <a:cs typeface="Roboto Mono"/>
                <a:sym typeface="Roboto Mono"/>
              </a:rPr>
              <a:t> lst1[1:]</a:t>
            </a:r>
            <a:endParaRPr sz="1600">
              <a:solidFill>
                <a:srgbClr val="859900"/>
              </a:solidFill>
              <a:highlight>
                <a:srgbClr val="FDF6E3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205" name="Google Shape;205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7263" y="2417938"/>
            <a:ext cx="3775091" cy="223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Patterns (II)</a:t>
            </a:r>
            <a:endParaRPr/>
          </a:p>
        </p:txBody>
      </p:sp>
      <p:sp>
        <p:nvSpPr>
          <p:cNvPr id="556" name="Google Shape;556;p7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Logarithmic Growth</a:t>
            </a:r>
            <a:endParaRPr sz="1800">
              <a:solidFill>
                <a:srgbClr val="4A86E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# operations grows only when input is multiplied (doubled, tripled, etc.)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Grows like: log</a:t>
            </a:r>
            <a:r>
              <a:rPr lang="en" sz="1800" baseline="-25000">
                <a:latin typeface="Roboto"/>
                <a:ea typeface="Roboto"/>
                <a:cs typeface="Roboto"/>
                <a:sym typeface="Roboto"/>
              </a:rPr>
              <a:t>b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(x)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7" name="Google Shape;557;p7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Exponential Growth</a:t>
            </a:r>
            <a:endParaRPr sz="1800">
              <a:solidFill>
                <a:srgbClr val="4A86E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Increasing input by 1 doubles (or triples, quadruples, etc.) # operations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Grows like: k</a:t>
            </a:r>
            <a:r>
              <a:rPr lang="en" sz="1800" baseline="30000"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 (2</a:t>
            </a:r>
            <a:r>
              <a:rPr lang="en" sz="1800" baseline="30000"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, 3</a:t>
            </a:r>
            <a:r>
              <a:rPr lang="en" sz="1800" baseline="30000"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, etc.)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58" name="Google Shape;558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200" y="2968941"/>
            <a:ext cx="3999899" cy="2046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75"/>
          <p:cNvPicPr preferRelativeResize="0"/>
          <p:nvPr/>
        </p:nvPicPr>
        <p:blipFill rotWithShape="1">
          <a:blip r:embed="rId4">
            <a:alphaModFix/>
          </a:blip>
          <a:srcRect t="4489"/>
          <a:stretch/>
        </p:blipFill>
        <p:spPr>
          <a:xfrm>
            <a:off x="5730975" y="2968950"/>
            <a:ext cx="2202725" cy="2046050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75">
            <a:hlinkClick r:id="rId5"/>
          </p:cNvPr>
          <p:cNvSpPr/>
          <p:nvPr/>
        </p:nvSpPr>
        <p:spPr>
          <a:xfrm>
            <a:off x="7437825" y="517475"/>
            <a:ext cx="987600" cy="427800"/>
          </a:xfrm>
          <a:prstGeom prst="roundRect">
            <a:avLst>
              <a:gd name="adj" fmla="val 50000"/>
            </a:avLst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Demo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"/>
                                        <p:tgtEl>
                                          <p:spTgt spid="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"/>
                                        <p:tgtEl>
                                          <p:spTgt spid="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7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Exponentiation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77"/>
          <p:cNvSpPr txBox="1"/>
          <p:nvPr/>
        </p:nvSpPr>
        <p:spPr>
          <a:xfrm>
            <a:off x="311688" y="148857"/>
            <a:ext cx="85206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u="sng">
                <a:latin typeface="Roboto"/>
                <a:ea typeface="Roboto"/>
                <a:cs typeface="Roboto"/>
                <a:sym typeface="Roboto"/>
              </a:rPr>
              <a:t>Goal</a:t>
            </a:r>
            <a:r>
              <a:rPr lang="en" sz="2000">
                <a:latin typeface="Roboto"/>
                <a:ea typeface="Roboto"/>
                <a:cs typeface="Roboto"/>
                <a:sym typeface="Roboto"/>
              </a:rPr>
              <a:t>: Calculate </a:t>
            </a:r>
            <a:r>
              <a:rPr lang="en" sz="2000">
                <a:solidFill>
                  <a:srgbClr val="0371C1"/>
                </a:solidFill>
                <a:highlight>
                  <a:srgbClr val="EFEFEF"/>
                </a:highlight>
                <a:latin typeface="Roboto Mono"/>
                <a:ea typeface="Roboto Mono"/>
                <a:cs typeface="Roboto Mono"/>
                <a:sym typeface="Roboto Mono"/>
              </a:rPr>
              <a:t>b</a:t>
            </a:r>
            <a:r>
              <a:rPr lang="en" sz="2000">
                <a:latin typeface="Roboto"/>
                <a:ea typeface="Roboto"/>
                <a:cs typeface="Roboto"/>
                <a:sym typeface="Roboto"/>
              </a:rPr>
              <a:t> to the power </a:t>
            </a:r>
            <a:r>
              <a:rPr lang="en" sz="2000">
                <a:solidFill>
                  <a:srgbClr val="0371C1"/>
                </a:solidFill>
                <a:highlight>
                  <a:srgbClr val="EFEFEF"/>
                </a:highlight>
                <a:latin typeface="Roboto Mono"/>
                <a:ea typeface="Roboto Mono"/>
                <a:cs typeface="Roboto Mono"/>
                <a:sym typeface="Roboto Mono"/>
              </a:rPr>
              <a:t>n</a:t>
            </a:r>
            <a:r>
              <a:rPr lang="en" sz="2000">
                <a:latin typeface="Roboto"/>
                <a:ea typeface="Roboto"/>
                <a:cs typeface="Roboto"/>
                <a:sym typeface="Roboto"/>
              </a:rPr>
              <a:t> (≥ 0).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1" name="Google Shape;571;p77"/>
          <p:cNvSpPr txBox="1"/>
          <p:nvPr/>
        </p:nvSpPr>
        <p:spPr>
          <a:xfrm>
            <a:off x="311688" y="770750"/>
            <a:ext cx="5089500" cy="1561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def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rgbClr val="0378CE"/>
                </a:solidFill>
                <a:latin typeface="Roboto Mono"/>
                <a:ea typeface="Roboto Mono"/>
                <a:cs typeface="Roboto Mono"/>
                <a:sym typeface="Roboto Mono"/>
              </a:rPr>
              <a:t>exp_slow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800" dirty="0">
                <a:solidFill>
                  <a:srgbClr val="7A5FE7"/>
                </a:solidFill>
                <a:latin typeface="Roboto Mono"/>
                <a:ea typeface="Roboto Mono"/>
                <a:cs typeface="Roboto Mono"/>
                <a:sym typeface="Roboto Mono"/>
              </a:rPr>
              <a:t>b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800" dirty="0">
                <a:solidFill>
                  <a:srgbClr val="7A5FE7"/>
                </a:solidFill>
                <a:latin typeface="Roboto Mono"/>
                <a:ea typeface="Roboto Mono"/>
                <a:cs typeface="Roboto Mono"/>
                <a:sym typeface="Roboto Mono"/>
              </a:rPr>
              <a:t> n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):</a:t>
            </a:r>
            <a:endParaRPr sz="18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n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==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8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return 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 sz="1800" dirty="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4      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8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return 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b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* 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exp_slow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(b, n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-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8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72" name="Google Shape;572;p77"/>
          <p:cNvSpPr txBox="1"/>
          <p:nvPr/>
        </p:nvSpPr>
        <p:spPr>
          <a:xfrm>
            <a:off x="311700" y="2599550"/>
            <a:ext cx="5089500" cy="2353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sq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= lambda </a:t>
            </a:r>
            <a:r>
              <a:rPr lang="en" sz="1800" dirty="0">
                <a:solidFill>
                  <a:srgbClr val="7A5FE7"/>
                </a:solidFill>
                <a:latin typeface="Roboto Mono"/>
                <a:ea typeface="Roboto Mono"/>
                <a:cs typeface="Roboto Mono"/>
                <a:sym typeface="Roboto Mono"/>
              </a:rPr>
              <a:t>x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: x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*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x</a:t>
            </a:r>
            <a:endParaRPr sz="1800" b="1" dirty="0">
              <a:solidFill>
                <a:srgbClr val="FF99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def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rgbClr val="0378CE"/>
                </a:solidFill>
                <a:latin typeface="Roboto Mono"/>
                <a:ea typeface="Roboto Mono"/>
                <a:cs typeface="Roboto Mono"/>
                <a:sym typeface="Roboto Mono"/>
              </a:rPr>
              <a:t>exp_fast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800" dirty="0">
                <a:solidFill>
                  <a:srgbClr val="7A5FE7"/>
                </a:solidFill>
                <a:latin typeface="Roboto Mono"/>
                <a:ea typeface="Roboto Mono"/>
                <a:cs typeface="Roboto Mono"/>
                <a:sym typeface="Roboto Mono"/>
              </a:rPr>
              <a:t>b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800" dirty="0">
                <a:solidFill>
                  <a:srgbClr val="7A5FE7"/>
                </a:solidFill>
                <a:latin typeface="Roboto Mono"/>
                <a:ea typeface="Roboto Mono"/>
                <a:cs typeface="Roboto Mono"/>
                <a:sym typeface="Roboto Mono"/>
              </a:rPr>
              <a:t> n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):</a:t>
            </a:r>
            <a:endParaRPr sz="18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3       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n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==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8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4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return 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 sz="1800" dirty="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5       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elif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n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%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2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==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8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6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return 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sq(exp_fast(b, n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//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))</a:t>
            </a:r>
            <a:endParaRPr sz="18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7       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8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8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return 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b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* 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exp_fast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(b, n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-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8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573" name="Google Shape;573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4287" y="1139400"/>
            <a:ext cx="3077650" cy="82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4288" y="3404697"/>
            <a:ext cx="3077650" cy="10707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5" name="Google Shape;575;p77"/>
          <p:cNvGrpSpPr/>
          <p:nvPr/>
        </p:nvGrpSpPr>
        <p:grpSpPr>
          <a:xfrm>
            <a:off x="910438" y="1139400"/>
            <a:ext cx="7712475" cy="552300"/>
            <a:chOff x="910450" y="2527175"/>
            <a:chExt cx="7712475" cy="552300"/>
          </a:xfrm>
        </p:grpSpPr>
        <p:sp>
          <p:nvSpPr>
            <p:cNvPr id="576" name="Google Shape;576;p77"/>
            <p:cNvSpPr/>
            <p:nvPr/>
          </p:nvSpPr>
          <p:spPr>
            <a:xfrm>
              <a:off x="910450" y="2527175"/>
              <a:ext cx="1800300" cy="5523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FF00F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77"/>
            <p:cNvSpPr/>
            <p:nvPr/>
          </p:nvSpPr>
          <p:spPr>
            <a:xfrm>
              <a:off x="6428425" y="2527175"/>
              <a:ext cx="2194500" cy="4191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FF00F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77"/>
          <p:cNvGrpSpPr/>
          <p:nvPr/>
        </p:nvGrpSpPr>
        <p:grpSpPr>
          <a:xfrm>
            <a:off x="910438" y="1558500"/>
            <a:ext cx="7921875" cy="737425"/>
            <a:chOff x="910450" y="2946275"/>
            <a:chExt cx="7921875" cy="737425"/>
          </a:xfrm>
        </p:grpSpPr>
        <p:sp>
          <p:nvSpPr>
            <p:cNvPr id="579" name="Google Shape;579;p77"/>
            <p:cNvSpPr/>
            <p:nvPr/>
          </p:nvSpPr>
          <p:spPr>
            <a:xfrm>
              <a:off x="910450" y="3061800"/>
              <a:ext cx="4347000" cy="6219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FF00F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77"/>
            <p:cNvSpPr/>
            <p:nvPr/>
          </p:nvSpPr>
          <p:spPr>
            <a:xfrm>
              <a:off x="6428425" y="2946275"/>
              <a:ext cx="2403900" cy="4191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FF00F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" name="Google Shape;581;p77"/>
          <p:cNvGrpSpPr/>
          <p:nvPr/>
        </p:nvGrpSpPr>
        <p:grpSpPr>
          <a:xfrm>
            <a:off x="891888" y="3225625"/>
            <a:ext cx="7940425" cy="552300"/>
            <a:chOff x="891900" y="4918200"/>
            <a:chExt cx="7940425" cy="552300"/>
          </a:xfrm>
        </p:grpSpPr>
        <p:sp>
          <p:nvSpPr>
            <p:cNvPr id="582" name="Google Shape;582;p77"/>
            <p:cNvSpPr/>
            <p:nvPr/>
          </p:nvSpPr>
          <p:spPr>
            <a:xfrm>
              <a:off x="6428425" y="5026175"/>
              <a:ext cx="2403900" cy="4191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FF00F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77"/>
            <p:cNvSpPr/>
            <p:nvPr/>
          </p:nvSpPr>
          <p:spPr>
            <a:xfrm>
              <a:off x="891900" y="4918200"/>
              <a:ext cx="1800300" cy="5523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FF00F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4" name="Google Shape;584;p77"/>
          <p:cNvGrpSpPr/>
          <p:nvPr/>
        </p:nvGrpSpPr>
        <p:grpSpPr>
          <a:xfrm>
            <a:off x="910438" y="3730550"/>
            <a:ext cx="7921875" cy="599675"/>
            <a:chOff x="910450" y="5118325"/>
            <a:chExt cx="7921875" cy="599675"/>
          </a:xfrm>
        </p:grpSpPr>
        <p:sp>
          <p:nvSpPr>
            <p:cNvPr id="585" name="Google Shape;585;p77"/>
            <p:cNvSpPr/>
            <p:nvPr/>
          </p:nvSpPr>
          <p:spPr>
            <a:xfrm>
              <a:off x="6428425" y="5118325"/>
              <a:ext cx="2403900" cy="4191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FF00F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77"/>
            <p:cNvSpPr/>
            <p:nvPr/>
          </p:nvSpPr>
          <p:spPr>
            <a:xfrm>
              <a:off x="910450" y="5165700"/>
              <a:ext cx="4465500" cy="5523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FF00F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7" name="Google Shape;587;p77"/>
          <p:cNvGrpSpPr/>
          <p:nvPr/>
        </p:nvGrpSpPr>
        <p:grpSpPr>
          <a:xfrm>
            <a:off x="910438" y="4099000"/>
            <a:ext cx="7921875" cy="853750"/>
            <a:chOff x="910450" y="5537425"/>
            <a:chExt cx="7921875" cy="853750"/>
          </a:xfrm>
        </p:grpSpPr>
        <p:sp>
          <p:nvSpPr>
            <p:cNvPr id="588" name="Google Shape;588;p77"/>
            <p:cNvSpPr/>
            <p:nvPr/>
          </p:nvSpPr>
          <p:spPr>
            <a:xfrm>
              <a:off x="6428425" y="5537425"/>
              <a:ext cx="2403900" cy="4191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FF00F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77"/>
            <p:cNvSpPr/>
            <p:nvPr/>
          </p:nvSpPr>
          <p:spPr>
            <a:xfrm>
              <a:off x="910450" y="5769275"/>
              <a:ext cx="4347000" cy="6219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FF00F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78"/>
          <p:cNvSpPr txBox="1"/>
          <p:nvPr/>
        </p:nvSpPr>
        <p:spPr>
          <a:xfrm>
            <a:off x="311688" y="148857"/>
            <a:ext cx="85206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u="sng">
                <a:latin typeface="Roboto"/>
                <a:ea typeface="Roboto"/>
                <a:cs typeface="Roboto"/>
                <a:sym typeface="Roboto"/>
              </a:rPr>
              <a:t>Goal</a:t>
            </a:r>
            <a:r>
              <a:rPr lang="en" sz="2000">
                <a:latin typeface="Roboto"/>
                <a:ea typeface="Roboto"/>
                <a:cs typeface="Roboto"/>
                <a:sym typeface="Roboto"/>
              </a:rPr>
              <a:t>: Calculate </a:t>
            </a:r>
            <a:r>
              <a:rPr lang="en" sz="2000">
                <a:solidFill>
                  <a:srgbClr val="0371C1"/>
                </a:solidFill>
                <a:highlight>
                  <a:srgbClr val="EFEFEF"/>
                </a:highlight>
                <a:latin typeface="Roboto Mono"/>
                <a:ea typeface="Roboto Mono"/>
                <a:cs typeface="Roboto Mono"/>
                <a:sym typeface="Roboto Mono"/>
              </a:rPr>
              <a:t>b</a:t>
            </a:r>
            <a:r>
              <a:rPr lang="en" sz="2000">
                <a:latin typeface="Roboto"/>
                <a:ea typeface="Roboto"/>
                <a:cs typeface="Roboto"/>
                <a:sym typeface="Roboto"/>
              </a:rPr>
              <a:t> to the power </a:t>
            </a:r>
            <a:r>
              <a:rPr lang="en" sz="2000">
                <a:solidFill>
                  <a:srgbClr val="0371C1"/>
                </a:solidFill>
                <a:highlight>
                  <a:srgbClr val="EFEFEF"/>
                </a:highlight>
                <a:latin typeface="Roboto Mono"/>
                <a:ea typeface="Roboto Mono"/>
                <a:cs typeface="Roboto Mono"/>
                <a:sym typeface="Roboto Mono"/>
              </a:rPr>
              <a:t>n</a:t>
            </a:r>
            <a:r>
              <a:rPr lang="en" sz="2000">
                <a:latin typeface="Roboto"/>
                <a:ea typeface="Roboto"/>
                <a:cs typeface="Roboto"/>
                <a:sym typeface="Roboto"/>
              </a:rPr>
              <a:t> (≥ 0).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5" name="Google Shape;595;p78"/>
          <p:cNvSpPr txBox="1"/>
          <p:nvPr/>
        </p:nvSpPr>
        <p:spPr>
          <a:xfrm>
            <a:off x="311688" y="770750"/>
            <a:ext cx="5089500" cy="1561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def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rgbClr val="0378CE"/>
                </a:solidFill>
                <a:latin typeface="Roboto Mono"/>
                <a:ea typeface="Roboto Mono"/>
                <a:cs typeface="Roboto Mono"/>
                <a:sym typeface="Roboto Mono"/>
              </a:rPr>
              <a:t>exp_slow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800" dirty="0">
                <a:solidFill>
                  <a:srgbClr val="7A5FE7"/>
                </a:solidFill>
                <a:latin typeface="Roboto Mono"/>
                <a:ea typeface="Roboto Mono"/>
                <a:cs typeface="Roboto Mono"/>
                <a:sym typeface="Roboto Mono"/>
              </a:rPr>
              <a:t>b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800" dirty="0">
                <a:solidFill>
                  <a:srgbClr val="7A5FE7"/>
                </a:solidFill>
                <a:latin typeface="Roboto Mono"/>
                <a:ea typeface="Roboto Mono"/>
                <a:cs typeface="Roboto Mono"/>
                <a:sym typeface="Roboto Mono"/>
              </a:rPr>
              <a:t> n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):</a:t>
            </a:r>
            <a:endParaRPr sz="18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n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==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8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return 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 sz="1800" dirty="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4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8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return 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b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* 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exp_slow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(b, n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-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8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96" name="Google Shape;596;p78"/>
          <p:cNvSpPr txBox="1"/>
          <p:nvPr/>
        </p:nvSpPr>
        <p:spPr>
          <a:xfrm>
            <a:off x="311700" y="2599550"/>
            <a:ext cx="5089500" cy="2353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sq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= lambda </a:t>
            </a:r>
            <a:r>
              <a:rPr lang="en" sz="1800" dirty="0">
                <a:solidFill>
                  <a:srgbClr val="7A5FE7"/>
                </a:solidFill>
                <a:latin typeface="Roboto Mono"/>
                <a:ea typeface="Roboto Mono"/>
                <a:cs typeface="Roboto Mono"/>
                <a:sym typeface="Roboto Mono"/>
              </a:rPr>
              <a:t>x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: x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*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x</a:t>
            </a:r>
            <a:endParaRPr sz="1800" b="1" dirty="0">
              <a:solidFill>
                <a:srgbClr val="FF99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def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rgbClr val="0378CE"/>
                </a:solidFill>
                <a:latin typeface="Roboto Mono"/>
                <a:ea typeface="Roboto Mono"/>
                <a:cs typeface="Roboto Mono"/>
                <a:sym typeface="Roboto Mono"/>
              </a:rPr>
              <a:t>exp_fast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800" dirty="0">
                <a:solidFill>
                  <a:srgbClr val="7A5FE7"/>
                </a:solidFill>
                <a:latin typeface="Roboto Mono"/>
                <a:ea typeface="Roboto Mono"/>
                <a:cs typeface="Roboto Mono"/>
                <a:sym typeface="Roboto Mono"/>
              </a:rPr>
              <a:t>b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 sz="1800" dirty="0">
                <a:solidFill>
                  <a:srgbClr val="7A5FE7"/>
                </a:solidFill>
                <a:latin typeface="Roboto Mono"/>
                <a:ea typeface="Roboto Mono"/>
                <a:cs typeface="Roboto Mono"/>
                <a:sym typeface="Roboto Mono"/>
              </a:rPr>
              <a:t> n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):</a:t>
            </a:r>
            <a:endParaRPr sz="18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3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n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==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8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4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return 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 sz="1800" dirty="0">
              <a:solidFill>
                <a:srgbClr val="6AA8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5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    elif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n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%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2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==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8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6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return 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sq(exp_fast(b, n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//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))</a:t>
            </a:r>
            <a:endParaRPr sz="18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7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8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latin typeface="Roboto Mono"/>
                <a:ea typeface="Roboto Mono"/>
                <a:cs typeface="Roboto Mono"/>
                <a:sym typeface="Roboto Mono"/>
              </a:rPr>
              <a:t>8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return 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b 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* </a:t>
            </a:r>
            <a:r>
              <a:rPr lang="en" sz="1800" dirty="0">
                <a:latin typeface="Roboto Mono"/>
                <a:ea typeface="Roboto Mono"/>
                <a:cs typeface="Roboto Mono"/>
                <a:sym typeface="Roboto Mono"/>
              </a:rPr>
              <a:t>exp_fast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(b, n</a:t>
            </a:r>
            <a:r>
              <a:rPr lang="en" sz="1800" b="1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-</a:t>
            </a:r>
            <a:r>
              <a:rPr lang="en" sz="1800" dirty="0">
                <a:solidFill>
                  <a:srgbClr val="6AA84F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800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800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97" name="Google Shape;597;p78">
            <a:hlinkClick r:id="rId3"/>
          </p:cNvPr>
          <p:cNvSpPr/>
          <p:nvPr/>
        </p:nvSpPr>
        <p:spPr>
          <a:xfrm>
            <a:off x="7437825" y="148850"/>
            <a:ext cx="987600" cy="427800"/>
          </a:xfrm>
          <a:prstGeom prst="roundRect">
            <a:avLst>
              <a:gd name="adj" fmla="val 50000"/>
            </a:avLst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Demo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8" name="Google Shape;598;p78"/>
          <p:cNvSpPr txBox="1"/>
          <p:nvPr/>
        </p:nvSpPr>
        <p:spPr>
          <a:xfrm>
            <a:off x="5725200" y="770750"/>
            <a:ext cx="3337200" cy="41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AutoNum type="arabicParenR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How many total recursive calls do we have to make for: 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exp_slow(2)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exp_slow(4)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exp_slow(8)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exp_slow(9)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AutoNum type="arabicParenR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How many total recursive calls do we have to make for the same inputs for exp_fast?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AutoNum type="arabicParenR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What pattern of growth do each of these follow?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 (AKA what do I need to know)</a:t>
            </a:r>
            <a:endParaRPr/>
          </a:p>
        </p:txBody>
      </p:sp>
      <p:sp>
        <p:nvSpPr>
          <p:cNvPr id="604" name="Google Shape;604;p7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Char char="●"/>
            </a:pPr>
            <a:r>
              <a:rPr lang="en"/>
              <a:t>There are different methods of programmatically or manually counting the number of operations for a function</a:t>
            </a:r>
            <a:endParaRPr/>
          </a:p>
          <a:p>
            <a: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You should be able to do this for small inputs</a:t>
            </a:r>
            <a:endParaRPr/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There are 4 main “patterns” of growth which we can apply to sets of data</a:t>
            </a:r>
            <a:endParaRPr/>
          </a:p>
          <a:p>
            <a: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Given the number of operations for a set of inputs, should be able to identify these</a:t>
            </a:r>
            <a:endParaRPr/>
          </a:p>
        </p:txBody>
      </p:sp>
      <p:pic>
        <p:nvPicPr>
          <p:cNvPr id="605" name="Google Shape;605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2775" y="3577697"/>
            <a:ext cx="1751600" cy="145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don’t you need to know?</a:t>
            </a:r>
            <a:endParaRPr/>
          </a:p>
        </p:txBody>
      </p:sp>
      <p:sp>
        <p:nvSpPr>
          <p:cNvPr id="611" name="Google Shape;611;p8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Char char="●"/>
            </a:pPr>
            <a:r>
              <a:rPr lang="en"/>
              <a:t>Formal notation for describing growth</a:t>
            </a:r>
            <a:endParaRPr/>
          </a:p>
          <a:p>
            <a: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Ex. Θ(2</a:t>
            </a:r>
            <a:r>
              <a:rPr lang="en" baseline="30000"/>
              <a:t>n</a:t>
            </a:r>
            <a:r>
              <a:rPr lang="en"/>
              <a:t>)</a:t>
            </a:r>
            <a:endParaRPr/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Char char="●"/>
            </a:pPr>
            <a:r>
              <a:rPr lang="en"/>
              <a:t>Identifying growth classes just by looking at code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12" name="Google Shape;612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7626" y="2571750"/>
            <a:ext cx="1901997" cy="2134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Mutating Within Functions</a:t>
            </a:r>
            <a:endParaRPr/>
          </a:p>
        </p:txBody>
      </p:sp>
      <p:sp>
        <p:nvSpPr>
          <p:cNvPr id="211" name="Google Shape;211;p4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rgbClr val="FDF6E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marR="381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859900"/>
                </a:solidFill>
                <a:highlight>
                  <a:srgbClr val="FDF6E3"/>
                </a:highlight>
                <a:latin typeface="Roboto Mono"/>
                <a:ea typeface="Roboto Mono"/>
                <a:cs typeface="Roboto Mono"/>
                <a:sym typeface="Roboto Mono"/>
              </a:rPr>
              <a:t>&gt;&gt;&gt;</a:t>
            </a:r>
            <a:r>
              <a:rPr lang="en" sz="1800">
                <a:solidFill>
                  <a:srgbClr val="586E75"/>
                </a:solidFill>
                <a:highlight>
                  <a:srgbClr val="FDF6E3"/>
                </a:highlight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>
                <a:solidFill>
                  <a:srgbClr val="748B00"/>
                </a:solidFill>
                <a:highlight>
                  <a:srgbClr val="FDF6E3"/>
                </a:highlight>
                <a:latin typeface="Roboto Mono"/>
                <a:ea typeface="Roboto Mono"/>
                <a:cs typeface="Roboto Mono"/>
                <a:sym typeface="Roboto Mono"/>
              </a:rPr>
              <a:t>def</a:t>
            </a:r>
            <a:r>
              <a:rPr lang="en" sz="1800">
                <a:solidFill>
                  <a:srgbClr val="586E75"/>
                </a:solidFill>
                <a:highlight>
                  <a:srgbClr val="FDF6E3"/>
                </a:highlight>
                <a:latin typeface="Roboto Mono"/>
                <a:ea typeface="Roboto Mono"/>
                <a:cs typeface="Roboto Mono"/>
                <a:sym typeface="Roboto Mono"/>
              </a:rPr>
              <a:t> mystery(lst): </a:t>
            </a:r>
            <a:r>
              <a:rPr lang="en" sz="1800">
                <a:solidFill>
                  <a:srgbClr val="93A1A1"/>
                </a:solidFill>
                <a:highlight>
                  <a:srgbClr val="FDF6E3"/>
                </a:highlight>
                <a:latin typeface="Roboto Mono"/>
                <a:ea typeface="Roboto Mono"/>
                <a:cs typeface="Roboto Mono"/>
                <a:sym typeface="Roboto Mono"/>
              </a:rPr>
              <a:t># mutative function</a:t>
            </a:r>
            <a:br>
              <a:rPr lang="en" sz="1800">
                <a:solidFill>
                  <a:srgbClr val="586E75"/>
                </a:solidFill>
                <a:highlight>
                  <a:srgbClr val="FDF6E3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800">
                <a:solidFill>
                  <a:srgbClr val="586E75"/>
                </a:solidFill>
                <a:highlight>
                  <a:srgbClr val="FDF6E3"/>
                </a:highlight>
                <a:latin typeface="Roboto Mono"/>
                <a:ea typeface="Roboto Mono"/>
                <a:cs typeface="Roboto Mono"/>
                <a:sym typeface="Roboto Mono"/>
              </a:rPr>
              <a:t>...     lst.pop()</a:t>
            </a:r>
            <a:br>
              <a:rPr lang="en" sz="1800">
                <a:solidFill>
                  <a:srgbClr val="586E75"/>
                </a:solidFill>
                <a:highlight>
                  <a:srgbClr val="FDF6E3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800">
                <a:solidFill>
                  <a:srgbClr val="586E75"/>
                </a:solidFill>
                <a:highlight>
                  <a:srgbClr val="FDF6E3"/>
                </a:highlight>
                <a:latin typeface="Roboto Mono"/>
                <a:ea typeface="Roboto Mono"/>
                <a:cs typeface="Roboto Mono"/>
                <a:sym typeface="Roboto Mono"/>
              </a:rPr>
              <a:t>...     lst.pop()</a:t>
            </a:r>
            <a:endParaRPr sz="1800">
              <a:solidFill>
                <a:srgbClr val="586E75"/>
              </a:solidFill>
              <a:highlight>
                <a:srgbClr val="FDF6E3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38100" marR="381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859900"/>
                </a:solidFill>
                <a:highlight>
                  <a:srgbClr val="FDF6E3"/>
                </a:highlight>
                <a:latin typeface="Roboto Mono"/>
                <a:ea typeface="Roboto Mono"/>
                <a:cs typeface="Roboto Mono"/>
                <a:sym typeface="Roboto Mono"/>
              </a:rPr>
              <a:t>&gt;&gt;&gt;</a:t>
            </a:r>
            <a:r>
              <a:rPr lang="en" sz="1800">
                <a:solidFill>
                  <a:srgbClr val="586E75"/>
                </a:solidFill>
                <a:highlight>
                  <a:srgbClr val="FDF6E3"/>
                </a:highlight>
                <a:latin typeface="Roboto Mono"/>
                <a:ea typeface="Roboto Mono"/>
                <a:cs typeface="Roboto Mono"/>
                <a:sym typeface="Roboto Mono"/>
              </a:rPr>
              <a:t> four </a:t>
            </a:r>
            <a:r>
              <a:rPr lang="en" sz="1800">
                <a:solidFill>
                  <a:srgbClr val="859900"/>
                </a:solidFill>
                <a:highlight>
                  <a:srgbClr val="FDF6E3"/>
                </a:highlight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800">
                <a:solidFill>
                  <a:srgbClr val="586E75"/>
                </a:solidFill>
                <a:highlight>
                  <a:srgbClr val="FDF6E3"/>
                </a:highlight>
                <a:latin typeface="Roboto Mono"/>
                <a:ea typeface="Roboto Mono"/>
                <a:cs typeface="Roboto Mono"/>
                <a:sym typeface="Roboto Mono"/>
              </a:rPr>
              <a:t> [</a:t>
            </a:r>
            <a:r>
              <a:rPr lang="en" sz="1800">
                <a:solidFill>
                  <a:srgbClr val="D33682"/>
                </a:solidFill>
                <a:highlight>
                  <a:srgbClr val="FDF6E3"/>
                </a:highlight>
                <a:latin typeface="Roboto Mono"/>
                <a:ea typeface="Roboto Mono"/>
                <a:cs typeface="Roboto Mono"/>
                <a:sym typeface="Roboto Mono"/>
              </a:rPr>
              <a:t>4</a:t>
            </a:r>
            <a:r>
              <a:rPr lang="en" sz="1800">
                <a:solidFill>
                  <a:srgbClr val="586E75"/>
                </a:solidFill>
                <a:highlight>
                  <a:srgbClr val="FDF6E3"/>
                </a:highlight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800">
                <a:solidFill>
                  <a:srgbClr val="D33682"/>
                </a:solidFill>
                <a:highlight>
                  <a:srgbClr val="FDF6E3"/>
                </a:highlight>
                <a:latin typeface="Roboto Mono"/>
                <a:ea typeface="Roboto Mono"/>
                <a:cs typeface="Roboto Mono"/>
                <a:sym typeface="Roboto Mono"/>
              </a:rPr>
              <a:t>4</a:t>
            </a:r>
            <a:r>
              <a:rPr lang="en" sz="1800">
                <a:solidFill>
                  <a:srgbClr val="586E75"/>
                </a:solidFill>
                <a:highlight>
                  <a:srgbClr val="FDF6E3"/>
                </a:highlight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800">
                <a:solidFill>
                  <a:srgbClr val="D33682"/>
                </a:solidFill>
                <a:highlight>
                  <a:srgbClr val="FDF6E3"/>
                </a:highlight>
                <a:latin typeface="Roboto Mono"/>
                <a:ea typeface="Roboto Mono"/>
                <a:cs typeface="Roboto Mono"/>
                <a:sym typeface="Roboto Mono"/>
              </a:rPr>
              <a:t>4</a:t>
            </a:r>
            <a:r>
              <a:rPr lang="en" sz="1800">
                <a:solidFill>
                  <a:srgbClr val="586E75"/>
                </a:solidFill>
                <a:highlight>
                  <a:srgbClr val="FDF6E3"/>
                </a:highlight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800">
                <a:solidFill>
                  <a:srgbClr val="D33682"/>
                </a:solidFill>
                <a:highlight>
                  <a:srgbClr val="FDF6E3"/>
                </a:highlight>
                <a:latin typeface="Roboto Mono"/>
                <a:ea typeface="Roboto Mono"/>
                <a:cs typeface="Roboto Mono"/>
                <a:sym typeface="Roboto Mono"/>
              </a:rPr>
              <a:t>4</a:t>
            </a:r>
            <a:r>
              <a:rPr lang="en" sz="1800">
                <a:solidFill>
                  <a:srgbClr val="586E75"/>
                </a:solidFill>
                <a:highlight>
                  <a:srgbClr val="FDF6E3"/>
                </a:highlight>
                <a:latin typeface="Roboto Mono"/>
                <a:ea typeface="Roboto Mono"/>
                <a:cs typeface="Roboto Mono"/>
                <a:sym typeface="Roboto Mono"/>
              </a:rPr>
              <a:t>]</a:t>
            </a:r>
            <a:endParaRPr sz="1800">
              <a:solidFill>
                <a:srgbClr val="586E75"/>
              </a:solidFill>
              <a:highlight>
                <a:srgbClr val="FDF6E3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38100" marR="381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859900"/>
                </a:solidFill>
                <a:highlight>
                  <a:srgbClr val="FDF6E3"/>
                </a:highlight>
                <a:latin typeface="Roboto Mono"/>
                <a:ea typeface="Roboto Mono"/>
                <a:cs typeface="Roboto Mono"/>
                <a:sym typeface="Roboto Mono"/>
              </a:rPr>
              <a:t>&gt;&gt;&gt;</a:t>
            </a:r>
            <a:r>
              <a:rPr lang="en" sz="1800">
                <a:solidFill>
                  <a:srgbClr val="586E75"/>
                </a:solidFill>
                <a:highlight>
                  <a:srgbClr val="FDF6E3"/>
                </a:highlight>
                <a:latin typeface="Roboto Mono"/>
                <a:ea typeface="Roboto Mono"/>
                <a:cs typeface="Roboto Mono"/>
                <a:sym typeface="Roboto Mono"/>
              </a:rPr>
              <a:t> mystery(four)</a:t>
            </a:r>
            <a:endParaRPr sz="1800">
              <a:solidFill>
                <a:srgbClr val="586E75"/>
              </a:solidFill>
              <a:highlight>
                <a:srgbClr val="FDF6E3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38100" marR="381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859900"/>
                </a:solidFill>
                <a:highlight>
                  <a:srgbClr val="FDF6E3"/>
                </a:highlight>
                <a:latin typeface="Roboto Mono"/>
                <a:ea typeface="Roboto Mono"/>
                <a:cs typeface="Roboto Mono"/>
                <a:sym typeface="Roboto Mono"/>
              </a:rPr>
              <a:t>&gt;&gt;&gt;</a:t>
            </a:r>
            <a:r>
              <a:rPr lang="en" sz="1800">
                <a:solidFill>
                  <a:srgbClr val="586E75"/>
                </a:solidFill>
                <a:highlight>
                  <a:srgbClr val="FDF6E3"/>
                </a:highlight>
                <a:latin typeface="Roboto Mono"/>
                <a:ea typeface="Roboto Mono"/>
                <a:cs typeface="Roboto Mono"/>
                <a:sym typeface="Roboto Mono"/>
              </a:rPr>
              <a:t> four</a:t>
            </a:r>
            <a:endParaRPr sz="1800">
              <a:solidFill>
                <a:srgbClr val="000000"/>
              </a:solidFill>
              <a:highlight>
                <a:srgbClr val="FDF6E3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38100" marR="381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586E75"/>
                </a:solidFill>
                <a:highlight>
                  <a:srgbClr val="FDF6E3"/>
                </a:highlight>
                <a:latin typeface="Roboto Mono"/>
                <a:ea typeface="Roboto Mono"/>
                <a:cs typeface="Roboto Mono"/>
                <a:sym typeface="Roboto Mono"/>
              </a:rPr>
              <a:t>[</a:t>
            </a:r>
            <a:r>
              <a:rPr lang="en" sz="1800">
                <a:solidFill>
                  <a:srgbClr val="D33682"/>
                </a:solidFill>
                <a:highlight>
                  <a:srgbClr val="FDF6E3"/>
                </a:highlight>
                <a:latin typeface="Roboto Mono"/>
                <a:ea typeface="Roboto Mono"/>
                <a:cs typeface="Roboto Mono"/>
                <a:sym typeface="Roboto Mono"/>
              </a:rPr>
              <a:t>4</a:t>
            </a:r>
            <a:r>
              <a:rPr lang="en" sz="1800">
                <a:solidFill>
                  <a:srgbClr val="586E75"/>
                </a:solidFill>
                <a:highlight>
                  <a:srgbClr val="FDF6E3"/>
                </a:highlight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800">
                <a:solidFill>
                  <a:srgbClr val="D33682"/>
                </a:solidFill>
                <a:highlight>
                  <a:srgbClr val="FDF6E3"/>
                </a:highlight>
                <a:latin typeface="Roboto Mono"/>
                <a:ea typeface="Roboto Mono"/>
                <a:cs typeface="Roboto Mono"/>
                <a:sym typeface="Roboto Mono"/>
              </a:rPr>
              <a:t>4</a:t>
            </a:r>
            <a:r>
              <a:rPr lang="en" sz="1800">
                <a:solidFill>
                  <a:srgbClr val="586E75"/>
                </a:solidFill>
                <a:highlight>
                  <a:srgbClr val="FDF6E3"/>
                </a:highlight>
                <a:latin typeface="Roboto Mono"/>
                <a:ea typeface="Roboto Mono"/>
                <a:cs typeface="Roboto Mono"/>
                <a:sym typeface="Roboto Mono"/>
              </a:rPr>
              <a:t>]</a:t>
            </a:r>
            <a:br>
              <a:rPr lang="en" sz="1800">
                <a:solidFill>
                  <a:srgbClr val="586E75"/>
                </a:solidFill>
                <a:highlight>
                  <a:srgbClr val="FDF6E3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endParaRPr sz="1800">
              <a:solidFill>
                <a:srgbClr val="586E75"/>
              </a:solidFill>
              <a:highlight>
                <a:srgbClr val="FDF6E3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rgbClr val="586E75"/>
              </a:solidFill>
              <a:highlight>
                <a:srgbClr val="FDF6E3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"/>
                                        <p:tgtEl>
                                          <p:spTgt spid="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Mutable Functions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1" name="Google Shape;221;p51"/>
          <p:cNvCxnSpPr/>
          <p:nvPr/>
        </p:nvCxnSpPr>
        <p:spPr>
          <a:xfrm>
            <a:off x="314325" y="636984"/>
            <a:ext cx="6975000" cy="0"/>
          </a:xfrm>
          <a:prstGeom prst="straightConnector1">
            <a:avLst/>
          </a:prstGeom>
          <a:noFill/>
          <a:ln w="12700" cap="flat" cmpd="sng">
            <a:solidFill>
              <a:srgbClr val="B8B8B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22" name="Google Shape;222;p51"/>
          <p:cNvSpPr/>
          <p:nvPr/>
        </p:nvSpPr>
        <p:spPr>
          <a:xfrm>
            <a:off x="244925" y="229625"/>
            <a:ext cx="7485600" cy="50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3" name="Google Shape;223;p51"/>
          <p:cNvCxnSpPr/>
          <p:nvPr/>
        </p:nvCxnSpPr>
        <p:spPr>
          <a:xfrm>
            <a:off x="314325" y="4889897"/>
            <a:ext cx="8525400" cy="1200"/>
          </a:xfrm>
          <a:prstGeom prst="straightConnector1">
            <a:avLst/>
          </a:prstGeom>
          <a:noFill/>
          <a:ln w="12700" cap="flat" cmpd="sng">
            <a:solidFill>
              <a:srgbClr val="B8B8B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24" name="Google Shape;224;p51"/>
          <p:cNvSpPr txBox="1">
            <a:spLocks noGrp="1"/>
          </p:cNvSpPr>
          <p:nvPr>
            <p:ph type="title"/>
          </p:nvPr>
        </p:nvSpPr>
        <p:spPr>
          <a:xfrm>
            <a:off x="312737" y="-595"/>
            <a:ext cx="6962700" cy="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DD6"/>
              </a:buClr>
              <a:buSzPts val="1700"/>
              <a:buFont typeface="Arial"/>
              <a:buNone/>
            </a:pPr>
            <a:r>
              <a:rPr lang="en" sz="2400" i="0" u="none" strike="noStrike" cap="none">
                <a:solidFill>
                  <a:srgbClr val="007DD6"/>
                </a:solidFill>
                <a:latin typeface="Roboto"/>
                <a:ea typeface="Roboto"/>
                <a:cs typeface="Roboto"/>
                <a:sym typeface="Roboto"/>
              </a:rPr>
              <a:t>Functions with behavior that changes over time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5" name="Google Shape;225;p51"/>
          <p:cNvSpPr txBox="1">
            <a:spLocks noGrp="1"/>
          </p:cNvSpPr>
          <p:nvPr>
            <p:ph type="sldNum" idx="12"/>
          </p:nvPr>
        </p:nvSpPr>
        <p:spPr>
          <a:xfrm>
            <a:off x="8780462" y="4911328"/>
            <a:ext cx="47700" cy="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600"/>
              <a:buFont typeface="Arial"/>
              <a:buNone/>
            </a:pPr>
            <a:fld id="{00000000-1234-1234-1234-123412341234}" type="slidenum">
              <a:rPr lang="en" sz="600">
                <a:solidFill>
                  <a:srgbClr val="B8B8B8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500"/>
          </a:p>
        </p:txBody>
      </p:sp>
      <p:sp>
        <p:nvSpPr>
          <p:cNvPr id="226" name="Google Shape;226;p51"/>
          <p:cNvSpPr txBox="1"/>
          <p:nvPr/>
        </p:nvSpPr>
        <p:spPr>
          <a:xfrm>
            <a:off x="314325" y="685800"/>
            <a:ext cx="3284700" cy="28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25400" marR="25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i="0" u="none" strike="noStrike" cap="non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def square(x):</a:t>
            </a:r>
            <a:endParaRPr sz="500">
              <a:latin typeface="Roboto Mono"/>
              <a:ea typeface="Roboto Mono"/>
              <a:cs typeface="Roboto Mono"/>
              <a:sym typeface="Roboto Mono"/>
            </a:endParaRPr>
          </a:p>
          <a:p>
            <a:pPr marL="25400" marR="2540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i="0" u="none" strike="noStrike" cap="non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return x * x</a:t>
            </a:r>
            <a:endParaRPr sz="500">
              <a:latin typeface="Roboto Mono"/>
              <a:ea typeface="Roboto Mono"/>
              <a:cs typeface="Roboto Mono"/>
              <a:sym typeface="Roboto Mono"/>
            </a:endParaRPr>
          </a:p>
          <a:p>
            <a:pPr marL="25400" marR="2540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i="0" u="none" strike="noStrike" cap="non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25400" marR="2540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i="0" u="none" strike="noStrike" cap="non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&gt;&gt;&gt; square(5)</a:t>
            </a:r>
            <a:endParaRPr sz="500">
              <a:latin typeface="Roboto Mono"/>
              <a:ea typeface="Roboto Mono"/>
              <a:cs typeface="Roboto Mono"/>
              <a:sym typeface="Roboto Mono"/>
            </a:endParaRPr>
          </a:p>
          <a:p>
            <a:pPr marL="25400" marR="2540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i="0" u="none" strike="noStrike" cap="non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25</a:t>
            </a:r>
            <a:endParaRPr sz="5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27" name="Google Shape;227;p51"/>
          <p:cNvSpPr txBox="1"/>
          <p:nvPr/>
        </p:nvSpPr>
        <p:spPr>
          <a:xfrm>
            <a:off x="314325" y="1814513"/>
            <a:ext cx="3399000" cy="28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25400" marR="25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i="0" u="none" strike="noStrike" cap="non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&gt;&gt;&gt; square(5)</a:t>
            </a:r>
            <a:endParaRPr sz="500">
              <a:latin typeface="Roboto Mono"/>
              <a:ea typeface="Roboto Mono"/>
              <a:cs typeface="Roboto Mono"/>
              <a:sym typeface="Roboto Mono"/>
            </a:endParaRPr>
          </a:p>
          <a:p>
            <a:pPr marL="25400" marR="2540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i="0" u="none" strike="noStrike" cap="non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25</a:t>
            </a:r>
            <a:endParaRPr sz="5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28" name="Google Shape;228;p51"/>
          <p:cNvSpPr txBox="1"/>
          <p:nvPr/>
        </p:nvSpPr>
        <p:spPr>
          <a:xfrm>
            <a:off x="314325" y="2491050"/>
            <a:ext cx="3399000" cy="28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25400" marR="25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i="0" u="none" strike="noStrike" cap="non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&gt;&gt;&gt; square(5)</a:t>
            </a:r>
            <a:endParaRPr sz="500">
              <a:latin typeface="Roboto Mono"/>
              <a:ea typeface="Roboto Mono"/>
              <a:cs typeface="Roboto Mono"/>
              <a:sym typeface="Roboto Mono"/>
            </a:endParaRPr>
          </a:p>
          <a:p>
            <a:pPr marL="25400" marR="2540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i="0" u="none" strike="noStrike" cap="non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25</a:t>
            </a:r>
            <a:endParaRPr sz="5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29" name="Google Shape;229;p51"/>
          <p:cNvSpPr txBox="1"/>
          <p:nvPr/>
        </p:nvSpPr>
        <p:spPr>
          <a:xfrm>
            <a:off x="5591175" y="1190625"/>
            <a:ext cx="3399000" cy="31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25400" marR="25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i="0" u="none" strike="noStrike" cap="non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def f(x):</a:t>
            </a:r>
            <a:endParaRPr sz="500">
              <a:latin typeface="Roboto Mono"/>
              <a:ea typeface="Roboto Mono"/>
              <a:cs typeface="Roboto Mono"/>
              <a:sym typeface="Roboto Mono"/>
            </a:endParaRPr>
          </a:p>
          <a:p>
            <a:pPr marL="25400" marR="2540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i="0" u="none" strike="noStrike" cap="non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...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marL="25400" marR="2540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i="0" u="none" strike="noStrike" cap="non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25400" marR="2540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i="0" u="none" strike="noStrike" cap="non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&gt;&gt;&gt; f(5)</a:t>
            </a:r>
            <a:endParaRPr sz="500">
              <a:latin typeface="Roboto Mono"/>
              <a:ea typeface="Roboto Mono"/>
              <a:cs typeface="Roboto Mono"/>
              <a:sym typeface="Roboto Mono"/>
            </a:endParaRPr>
          </a:p>
          <a:p>
            <a:pPr marL="25400" marR="2540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i="0" u="none" strike="noStrike" cap="non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25</a:t>
            </a:r>
            <a:endParaRPr sz="500">
              <a:latin typeface="Roboto Mono"/>
              <a:ea typeface="Roboto Mono"/>
              <a:cs typeface="Roboto Mono"/>
              <a:sym typeface="Roboto Mono"/>
            </a:endParaRPr>
          </a:p>
          <a:p>
            <a:pPr marL="25400" marR="2540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i="0" u="none" strike="noStrike" cap="non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&gt;&gt;&gt; f(5)</a:t>
            </a:r>
            <a:endParaRPr sz="500">
              <a:latin typeface="Roboto Mono"/>
              <a:ea typeface="Roboto Mono"/>
              <a:cs typeface="Roboto Mono"/>
              <a:sym typeface="Roboto Mono"/>
            </a:endParaRPr>
          </a:p>
          <a:p>
            <a:pPr marL="25400" marR="2540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i="0" u="none" strike="noStrike" cap="non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26</a:t>
            </a:r>
            <a:endParaRPr sz="500">
              <a:latin typeface="Roboto Mono"/>
              <a:ea typeface="Roboto Mono"/>
              <a:cs typeface="Roboto Mono"/>
              <a:sym typeface="Roboto Mono"/>
            </a:endParaRPr>
          </a:p>
          <a:p>
            <a:pPr marL="25400" marR="2540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i="0" u="none" strike="noStrike" cap="non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&gt;&gt;&gt; f(5)</a:t>
            </a:r>
            <a:endParaRPr sz="500">
              <a:latin typeface="Roboto Mono"/>
              <a:ea typeface="Roboto Mono"/>
              <a:cs typeface="Roboto Mono"/>
              <a:sym typeface="Roboto Mono"/>
            </a:endParaRPr>
          </a:p>
          <a:p>
            <a:pPr marL="25400" marR="2540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i="0" u="none" strike="noStrike" cap="non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27</a:t>
            </a:r>
            <a:endParaRPr sz="5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30" name="Google Shape;230;p51"/>
          <p:cNvSpPr/>
          <p:nvPr/>
        </p:nvSpPr>
        <p:spPr>
          <a:xfrm>
            <a:off x="321125" y="4573025"/>
            <a:ext cx="8683800" cy="50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51"/>
          <p:cNvSpPr/>
          <p:nvPr/>
        </p:nvSpPr>
        <p:spPr>
          <a:xfrm>
            <a:off x="2433975" y="2202275"/>
            <a:ext cx="2235000" cy="903300"/>
          </a:xfrm>
          <a:prstGeom prst="wedgeRoundRectCallout">
            <a:avLst>
              <a:gd name="adj1" fmla="val -80895"/>
              <a:gd name="adj2" fmla="val -24350"/>
              <a:gd name="adj3" fmla="val 0"/>
            </a:avLst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Returns the same value when called with the same input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2" name="Google Shape;232;p51"/>
          <p:cNvSpPr/>
          <p:nvPr/>
        </p:nvSpPr>
        <p:spPr>
          <a:xfrm>
            <a:off x="2586375" y="3303775"/>
            <a:ext cx="2235000" cy="903300"/>
          </a:xfrm>
          <a:prstGeom prst="wedgeRoundRectCallout">
            <a:avLst>
              <a:gd name="adj1" fmla="val 85645"/>
              <a:gd name="adj2" fmla="val -36137"/>
              <a:gd name="adj3" fmla="val 0"/>
            </a:avLst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Return values are different when called with the same input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7" name="Google Shape;237;p52"/>
          <p:cNvCxnSpPr/>
          <p:nvPr/>
        </p:nvCxnSpPr>
        <p:spPr>
          <a:xfrm>
            <a:off x="314325" y="636984"/>
            <a:ext cx="6975000" cy="0"/>
          </a:xfrm>
          <a:prstGeom prst="straightConnector1">
            <a:avLst/>
          </a:prstGeom>
          <a:noFill/>
          <a:ln w="12700" cap="flat" cmpd="sng">
            <a:solidFill>
              <a:srgbClr val="B8B8B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38" name="Google Shape;238;p52"/>
          <p:cNvSpPr/>
          <p:nvPr/>
        </p:nvSpPr>
        <p:spPr>
          <a:xfrm>
            <a:off x="244925" y="229625"/>
            <a:ext cx="7485600" cy="50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9" name="Google Shape;239;p52"/>
          <p:cNvCxnSpPr/>
          <p:nvPr/>
        </p:nvCxnSpPr>
        <p:spPr>
          <a:xfrm>
            <a:off x="314325" y="4889897"/>
            <a:ext cx="8525400" cy="1200"/>
          </a:xfrm>
          <a:prstGeom prst="straightConnector1">
            <a:avLst/>
          </a:prstGeom>
          <a:noFill/>
          <a:ln w="12700" cap="flat" cmpd="sng">
            <a:solidFill>
              <a:srgbClr val="B8B8B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40" name="Google Shape;240;p52"/>
          <p:cNvSpPr txBox="1">
            <a:spLocks noGrp="1"/>
          </p:cNvSpPr>
          <p:nvPr>
            <p:ph type="title"/>
          </p:nvPr>
        </p:nvSpPr>
        <p:spPr>
          <a:xfrm>
            <a:off x="312737" y="-595"/>
            <a:ext cx="6962700" cy="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DD6"/>
              </a:buClr>
              <a:buSzPts val="1700"/>
              <a:buFont typeface="Arial"/>
              <a:buNone/>
            </a:pPr>
            <a:r>
              <a:rPr lang="en" sz="1700" b="0" i="0" u="none" strike="noStrike" cap="none">
                <a:solidFill>
                  <a:srgbClr val="007DD6"/>
                </a:solidFill>
                <a:latin typeface="Arial"/>
                <a:ea typeface="Arial"/>
                <a:cs typeface="Arial"/>
                <a:sym typeface="Arial"/>
              </a:rPr>
              <a:t>Example - Withdraw</a:t>
            </a:r>
            <a:endParaRPr sz="500"/>
          </a:p>
        </p:txBody>
      </p:sp>
      <p:sp>
        <p:nvSpPr>
          <p:cNvPr id="241" name="Google Shape;241;p52"/>
          <p:cNvSpPr txBox="1"/>
          <p:nvPr/>
        </p:nvSpPr>
        <p:spPr>
          <a:xfrm>
            <a:off x="3857625" y="1371600"/>
            <a:ext cx="1963500" cy="2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marR="0" lvl="0" indent="0" algn="l" rtl="0">
              <a:lnSpc>
                <a:spcPct val="178125"/>
              </a:lnSpc>
              <a:spcBef>
                <a:spcPts val="0"/>
              </a:spcBef>
              <a:spcAft>
                <a:spcPts val="0"/>
              </a:spcAft>
              <a:buClr>
                <a:srgbClr val="666600"/>
              </a:buClr>
              <a:buSzPts val="1200"/>
              <a:buFont typeface="Lemon"/>
              <a:buNone/>
            </a:pPr>
            <a:r>
              <a:rPr lang="en" sz="1200" i="0" u="none" strike="noStrike" cap="none">
                <a:solidFill>
                  <a:srgbClr val="666600"/>
                </a:solidFill>
                <a:latin typeface="Roboto Mono"/>
                <a:ea typeface="Roboto Mono"/>
                <a:cs typeface="Roboto Mono"/>
                <a:sym typeface="Roboto Mono"/>
              </a:rPr>
              <a:t>&gt;&gt;&gt;</a:t>
            </a:r>
            <a:r>
              <a:rPr lang="en" sz="1200" i="0" u="none" strike="noStrike" cap="none">
                <a:solidFill>
                  <a:srgbClr val="222222"/>
                </a:solidFill>
                <a:latin typeface="Roboto Mono"/>
                <a:ea typeface="Roboto Mono"/>
                <a:cs typeface="Roboto Mono"/>
                <a:sym typeface="Roboto Mono"/>
              </a:rPr>
              <a:t> withdraw</a:t>
            </a:r>
            <a:r>
              <a:rPr lang="en" sz="1200" i="0" u="none" strike="noStrike" cap="none">
                <a:solidFill>
                  <a:srgbClr val="6666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200" i="0" u="none" strike="noStrike" cap="none">
                <a:solidFill>
                  <a:srgbClr val="006666"/>
                </a:solidFill>
                <a:latin typeface="Roboto Mono"/>
                <a:ea typeface="Roboto Mono"/>
                <a:cs typeface="Roboto Mono"/>
                <a:sym typeface="Roboto Mono"/>
              </a:rPr>
              <a:t>25</a:t>
            </a:r>
            <a:r>
              <a:rPr lang="en" sz="1200" i="0" u="none" strike="noStrike" cap="none">
                <a:solidFill>
                  <a:srgbClr val="666600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500"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78125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Lemon"/>
              <a:buNone/>
            </a:pPr>
            <a:r>
              <a:rPr lang="en" sz="1200" i="0" u="none" strike="noStrike" cap="none">
                <a:solidFill>
                  <a:srgbClr val="006666"/>
                </a:solidFill>
                <a:latin typeface="Roboto Mono"/>
                <a:ea typeface="Roboto Mono"/>
                <a:cs typeface="Roboto Mono"/>
                <a:sym typeface="Roboto Mono"/>
              </a:rPr>
              <a:t>75</a:t>
            </a:r>
            <a:endParaRPr sz="500"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78125"/>
              </a:lnSpc>
              <a:spcBef>
                <a:spcPts val="1500"/>
              </a:spcBef>
              <a:spcAft>
                <a:spcPts val="0"/>
              </a:spcAft>
              <a:buClr>
                <a:srgbClr val="666600"/>
              </a:buClr>
              <a:buSzPts val="1200"/>
              <a:buFont typeface="Lemon"/>
              <a:buNone/>
            </a:pPr>
            <a:r>
              <a:rPr lang="en" sz="1200" i="0" u="none" strike="noStrike" cap="none">
                <a:solidFill>
                  <a:srgbClr val="666600"/>
                </a:solidFill>
                <a:latin typeface="Roboto Mono"/>
                <a:ea typeface="Roboto Mono"/>
                <a:cs typeface="Roboto Mono"/>
                <a:sym typeface="Roboto Mono"/>
              </a:rPr>
              <a:t>&gt;&gt;&gt;</a:t>
            </a:r>
            <a:r>
              <a:rPr lang="en" sz="1200" i="0" u="none" strike="noStrike" cap="none">
                <a:solidFill>
                  <a:srgbClr val="222222"/>
                </a:solidFill>
                <a:latin typeface="Roboto Mono"/>
                <a:ea typeface="Roboto Mono"/>
                <a:cs typeface="Roboto Mono"/>
                <a:sym typeface="Roboto Mono"/>
              </a:rPr>
              <a:t> withdraw</a:t>
            </a:r>
            <a:r>
              <a:rPr lang="en" sz="1200" i="0" u="none" strike="noStrike" cap="none">
                <a:solidFill>
                  <a:srgbClr val="6666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200" i="0" u="none" strike="noStrike" cap="none">
                <a:solidFill>
                  <a:srgbClr val="006666"/>
                </a:solidFill>
                <a:latin typeface="Roboto Mono"/>
                <a:ea typeface="Roboto Mono"/>
                <a:cs typeface="Roboto Mono"/>
                <a:sym typeface="Roboto Mono"/>
              </a:rPr>
              <a:t>25</a:t>
            </a:r>
            <a:r>
              <a:rPr lang="en" sz="1200" i="0" u="none" strike="noStrike" cap="none">
                <a:solidFill>
                  <a:srgbClr val="666600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500"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78125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Lemon"/>
              <a:buNone/>
            </a:pPr>
            <a:r>
              <a:rPr lang="en" sz="1200" i="0" u="none" strike="noStrike" cap="none">
                <a:solidFill>
                  <a:srgbClr val="006666"/>
                </a:solidFill>
                <a:latin typeface="Roboto Mono"/>
                <a:ea typeface="Roboto Mono"/>
                <a:cs typeface="Roboto Mono"/>
                <a:sym typeface="Roboto Mono"/>
              </a:rPr>
              <a:t>50</a:t>
            </a:r>
            <a:endParaRPr sz="1200" i="0" u="none" strike="noStrike" cap="none">
              <a:solidFill>
                <a:srgbClr val="22222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78125"/>
              </a:lnSpc>
              <a:spcBef>
                <a:spcPts val="1500"/>
              </a:spcBef>
              <a:spcAft>
                <a:spcPts val="0"/>
              </a:spcAft>
              <a:buClr>
                <a:srgbClr val="666600"/>
              </a:buClr>
              <a:buSzPts val="1200"/>
              <a:buFont typeface="Lemon"/>
              <a:buNone/>
            </a:pPr>
            <a:r>
              <a:rPr lang="en" sz="1200" i="0" u="none" strike="noStrike" cap="none">
                <a:solidFill>
                  <a:srgbClr val="666600"/>
                </a:solidFill>
                <a:latin typeface="Roboto Mono"/>
                <a:ea typeface="Roboto Mono"/>
                <a:cs typeface="Roboto Mono"/>
                <a:sym typeface="Roboto Mono"/>
              </a:rPr>
              <a:t>&gt;&gt;&gt;</a:t>
            </a:r>
            <a:r>
              <a:rPr lang="en" sz="1200" i="0" u="none" strike="noStrike" cap="none">
                <a:solidFill>
                  <a:srgbClr val="222222"/>
                </a:solidFill>
                <a:latin typeface="Roboto Mono"/>
                <a:ea typeface="Roboto Mono"/>
                <a:cs typeface="Roboto Mono"/>
                <a:sym typeface="Roboto Mono"/>
              </a:rPr>
              <a:t> withdraw</a:t>
            </a:r>
            <a:r>
              <a:rPr lang="en" sz="1200" i="0" u="none" strike="noStrike" cap="none">
                <a:solidFill>
                  <a:srgbClr val="6666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200" i="0" u="none" strike="noStrike" cap="none">
                <a:solidFill>
                  <a:srgbClr val="006666"/>
                </a:solidFill>
                <a:latin typeface="Roboto Mono"/>
                <a:ea typeface="Roboto Mono"/>
                <a:cs typeface="Roboto Mono"/>
                <a:sym typeface="Roboto Mono"/>
              </a:rPr>
              <a:t>60</a:t>
            </a:r>
            <a:r>
              <a:rPr lang="en" sz="1200" i="0" u="none" strike="noStrike" cap="none">
                <a:solidFill>
                  <a:srgbClr val="666600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500"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78125"/>
              </a:lnSpc>
              <a:spcBef>
                <a:spcPts val="0"/>
              </a:spcBef>
              <a:spcAft>
                <a:spcPts val="0"/>
              </a:spcAft>
              <a:buClr>
                <a:srgbClr val="008800"/>
              </a:buClr>
              <a:buSzPts val="1200"/>
              <a:buFont typeface="Lemon"/>
              <a:buNone/>
            </a:pPr>
            <a:r>
              <a:rPr lang="en" sz="1200" i="0" u="none" strike="noStrike" cap="none">
                <a:solidFill>
                  <a:srgbClr val="008800"/>
                </a:solidFill>
                <a:latin typeface="Roboto Mono"/>
                <a:ea typeface="Roboto Mono"/>
                <a:cs typeface="Roboto Mono"/>
                <a:sym typeface="Roboto Mono"/>
              </a:rPr>
              <a:t>'Insufficient funds'</a:t>
            </a:r>
            <a:endParaRPr sz="1200" i="0" u="none" strike="noStrike" cap="none">
              <a:solidFill>
                <a:srgbClr val="22222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78125"/>
              </a:lnSpc>
              <a:spcBef>
                <a:spcPts val="1500"/>
              </a:spcBef>
              <a:spcAft>
                <a:spcPts val="0"/>
              </a:spcAft>
              <a:buClr>
                <a:srgbClr val="666600"/>
              </a:buClr>
              <a:buSzPts val="1200"/>
              <a:buFont typeface="Lemon"/>
              <a:buNone/>
            </a:pPr>
            <a:r>
              <a:rPr lang="en" sz="1200" i="0" u="none" strike="noStrike" cap="none">
                <a:solidFill>
                  <a:srgbClr val="666600"/>
                </a:solidFill>
                <a:latin typeface="Roboto Mono"/>
                <a:ea typeface="Roboto Mono"/>
                <a:cs typeface="Roboto Mono"/>
                <a:sym typeface="Roboto Mono"/>
              </a:rPr>
              <a:t>&gt;&gt;&gt;</a:t>
            </a:r>
            <a:r>
              <a:rPr lang="en" sz="1200" i="0" u="none" strike="noStrike" cap="none">
                <a:solidFill>
                  <a:srgbClr val="222222"/>
                </a:solidFill>
                <a:latin typeface="Roboto Mono"/>
                <a:ea typeface="Roboto Mono"/>
                <a:cs typeface="Roboto Mono"/>
                <a:sym typeface="Roboto Mono"/>
              </a:rPr>
              <a:t> withdraw</a:t>
            </a:r>
            <a:r>
              <a:rPr lang="en" sz="1200" i="0" u="none" strike="noStrike" cap="none">
                <a:solidFill>
                  <a:srgbClr val="6666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200" i="0" u="none" strike="noStrike" cap="none">
                <a:solidFill>
                  <a:srgbClr val="006666"/>
                </a:solidFill>
                <a:latin typeface="Roboto Mono"/>
                <a:ea typeface="Roboto Mono"/>
                <a:cs typeface="Roboto Mono"/>
                <a:sym typeface="Roboto Mono"/>
              </a:rPr>
              <a:t>15</a:t>
            </a:r>
            <a:r>
              <a:rPr lang="en" sz="1200" i="0" u="none" strike="noStrike" cap="none">
                <a:solidFill>
                  <a:srgbClr val="666600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500"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78125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00"/>
              <a:buFont typeface="Lemon"/>
              <a:buNone/>
            </a:pPr>
            <a:r>
              <a:rPr lang="en" sz="1200" i="0" u="none" strike="noStrike" cap="none">
                <a:solidFill>
                  <a:srgbClr val="006666"/>
                </a:solidFill>
                <a:latin typeface="Roboto Mono"/>
                <a:ea typeface="Roboto Mono"/>
                <a:cs typeface="Roboto Mono"/>
                <a:sym typeface="Roboto Mono"/>
              </a:rPr>
              <a:t>35</a:t>
            </a:r>
            <a:endParaRPr sz="5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42" name="Google Shape;242;p52"/>
          <p:cNvSpPr txBox="1"/>
          <p:nvPr/>
        </p:nvSpPr>
        <p:spPr>
          <a:xfrm>
            <a:off x="709613" y="4324350"/>
            <a:ext cx="30609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marR="0" lvl="0" indent="0" algn="l" rtl="0">
              <a:lnSpc>
                <a:spcPct val="178125"/>
              </a:lnSpc>
              <a:spcBef>
                <a:spcPts val="0"/>
              </a:spcBef>
              <a:spcAft>
                <a:spcPts val="0"/>
              </a:spcAft>
              <a:buClr>
                <a:srgbClr val="666600"/>
              </a:buClr>
              <a:buSzPts val="1200"/>
              <a:buFont typeface="Lemon"/>
              <a:buNone/>
            </a:pPr>
            <a:r>
              <a:rPr lang="en" sz="1200" i="0" u="none" strike="noStrike" cap="none">
                <a:solidFill>
                  <a:srgbClr val="666600"/>
                </a:solidFill>
                <a:latin typeface="Roboto Mono"/>
                <a:ea typeface="Roboto Mono"/>
                <a:cs typeface="Roboto Mono"/>
                <a:sym typeface="Roboto Mono"/>
              </a:rPr>
              <a:t>&gt;&gt;&gt;</a:t>
            </a:r>
            <a:r>
              <a:rPr lang="en" sz="1200" i="0" u="none" strike="noStrike" cap="none">
                <a:solidFill>
                  <a:srgbClr val="222222"/>
                </a:solidFill>
                <a:latin typeface="Roboto Mono"/>
                <a:ea typeface="Roboto Mono"/>
                <a:cs typeface="Roboto Mono"/>
                <a:sym typeface="Roboto Mono"/>
              </a:rPr>
              <a:t> withdraw </a:t>
            </a:r>
            <a:r>
              <a:rPr lang="en" sz="1200" i="0" u="none" strike="noStrike" cap="none">
                <a:solidFill>
                  <a:srgbClr val="666600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200" i="0" u="none" strike="noStrike" cap="none">
                <a:solidFill>
                  <a:srgbClr val="222222"/>
                </a:solidFill>
                <a:latin typeface="Roboto Mono"/>
                <a:ea typeface="Roboto Mono"/>
                <a:cs typeface="Roboto Mono"/>
                <a:sym typeface="Roboto Mono"/>
              </a:rPr>
              <a:t> make_withdraw</a:t>
            </a:r>
            <a:r>
              <a:rPr lang="en" sz="1200" i="0" u="none" strike="noStrike" cap="none">
                <a:solidFill>
                  <a:srgbClr val="6666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200" i="0" u="none" strike="noStrike" cap="none">
                <a:solidFill>
                  <a:srgbClr val="006666"/>
                </a:solidFill>
                <a:latin typeface="Roboto Mono"/>
                <a:ea typeface="Roboto Mono"/>
                <a:cs typeface="Roboto Mono"/>
                <a:sym typeface="Roboto Mono"/>
              </a:rPr>
              <a:t>100</a:t>
            </a:r>
            <a:r>
              <a:rPr lang="en" sz="1200" i="0" u="none" strike="noStrike" cap="none">
                <a:solidFill>
                  <a:srgbClr val="666600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5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43" name="Google Shape;243;p52"/>
          <p:cNvSpPr txBox="1"/>
          <p:nvPr/>
        </p:nvSpPr>
        <p:spPr>
          <a:xfrm>
            <a:off x="2102218" y="988219"/>
            <a:ext cx="4936200" cy="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25400" marR="254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Let's model a bank account that has a balance of $100</a:t>
            </a:r>
            <a:endParaRPr sz="500"/>
          </a:p>
        </p:txBody>
      </p:sp>
      <p:sp>
        <p:nvSpPr>
          <p:cNvPr id="244" name="Google Shape;244;p52"/>
          <p:cNvSpPr/>
          <p:nvPr/>
        </p:nvSpPr>
        <p:spPr>
          <a:xfrm>
            <a:off x="5451948" y="1200150"/>
            <a:ext cx="2253690" cy="5421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91" y="0"/>
                </a:moveTo>
                <a:cubicBezTo>
                  <a:pt x="1687" y="0"/>
                  <a:pt x="1278" y="1699"/>
                  <a:pt x="1278" y="3795"/>
                </a:cubicBezTo>
                <a:lnTo>
                  <a:pt x="1278" y="11005"/>
                </a:lnTo>
                <a:lnTo>
                  <a:pt x="0" y="12902"/>
                </a:lnTo>
                <a:lnTo>
                  <a:pt x="1278" y="14799"/>
                </a:lnTo>
                <a:lnTo>
                  <a:pt x="1278" y="17805"/>
                </a:lnTo>
                <a:cubicBezTo>
                  <a:pt x="1278" y="19901"/>
                  <a:pt x="1687" y="21600"/>
                  <a:pt x="2191" y="21600"/>
                </a:cubicBezTo>
                <a:lnTo>
                  <a:pt x="20687" y="21600"/>
                </a:lnTo>
                <a:cubicBezTo>
                  <a:pt x="21191" y="21600"/>
                  <a:pt x="21600" y="19901"/>
                  <a:pt x="21600" y="17805"/>
                </a:cubicBezTo>
                <a:lnTo>
                  <a:pt x="21600" y="3795"/>
                </a:lnTo>
                <a:cubicBezTo>
                  <a:pt x="21600" y="1699"/>
                  <a:pt x="21191" y="0"/>
                  <a:pt x="20687" y="0"/>
                </a:cubicBezTo>
                <a:lnTo>
                  <a:pt x="2191" y="0"/>
                </a:lnTo>
                <a:close/>
              </a:path>
            </a:pathLst>
          </a:custGeom>
          <a:solidFill>
            <a:srgbClr val="4A86E8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25400" marR="254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200"/>
              <a:buFont typeface="Arial"/>
              <a:buNone/>
            </a:pPr>
            <a:r>
              <a:rPr lang="en" sz="120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Argument:</a:t>
            </a:r>
            <a:br>
              <a:rPr lang="en" sz="120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20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amount to withdraw</a:t>
            </a:r>
            <a:endParaRPr sz="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" name="Google Shape;245;p52"/>
          <p:cNvSpPr/>
          <p:nvPr/>
        </p:nvSpPr>
        <p:spPr>
          <a:xfrm>
            <a:off x="1622650" y="1457325"/>
            <a:ext cx="1613034" cy="5421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34" y="0"/>
                </a:moveTo>
                <a:cubicBezTo>
                  <a:pt x="418" y="0"/>
                  <a:pt x="0" y="1699"/>
                  <a:pt x="0" y="3795"/>
                </a:cubicBezTo>
                <a:lnTo>
                  <a:pt x="0" y="17805"/>
                </a:lnTo>
                <a:cubicBezTo>
                  <a:pt x="0" y="19901"/>
                  <a:pt x="418" y="21600"/>
                  <a:pt x="934" y="21600"/>
                </a:cubicBezTo>
                <a:lnTo>
                  <a:pt x="18810" y="21600"/>
                </a:lnTo>
                <a:cubicBezTo>
                  <a:pt x="19326" y="21600"/>
                  <a:pt x="19745" y="19901"/>
                  <a:pt x="19745" y="17805"/>
                </a:cubicBezTo>
                <a:lnTo>
                  <a:pt x="19745" y="16317"/>
                </a:lnTo>
                <a:lnTo>
                  <a:pt x="21600" y="14420"/>
                </a:lnTo>
                <a:lnTo>
                  <a:pt x="19745" y="12528"/>
                </a:lnTo>
                <a:lnTo>
                  <a:pt x="19745" y="3795"/>
                </a:lnTo>
                <a:cubicBezTo>
                  <a:pt x="19745" y="1699"/>
                  <a:pt x="19326" y="0"/>
                  <a:pt x="18810" y="0"/>
                </a:cubicBezTo>
                <a:lnTo>
                  <a:pt x="934" y="0"/>
                </a:lnTo>
                <a:close/>
              </a:path>
            </a:pathLst>
          </a:custGeom>
          <a:solidFill>
            <a:srgbClr val="4A86E8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25400" marR="254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200"/>
              <a:buFont typeface="Arial"/>
              <a:buNone/>
            </a:pPr>
            <a:r>
              <a:rPr lang="en" sz="120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Return value:</a:t>
            </a:r>
            <a:endParaRPr sz="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5400" marR="254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200"/>
              <a:buFont typeface="Arial"/>
              <a:buNone/>
            </a:pPr>
            <a:r>
              <a:rPr lang="en" sz="120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remaining balance</a:t>
            </a:r>
            <a:endParaRPr sz="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6" name="Google Shape;246;p52"/>
          <p:cNvSpPr/>
          <p:nvPr/>
        </p:nvSpPr>
        <p:spPr>
          <a:xfrm>
            <a:off x="1771650" y="2400300"/>
            <a:ext cx="1483056" cy="5421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32" y="0"/>
                </a:moveTo>
                <a:cubicBezTo>
                  <a:pt x="417" y="0"/>
                  <a:pt x="0" y="1699"/>
                  <a:pt x="0" y="3795"/>
                </a:cubicBezTo>
                <a:lnTo>
                  <a:pt x="0" y="17805"/>
                </a:lnTo>
                <a:cubicBezTo>
                  <a:pt x="0" y="19901"/>
                  <a:pt x="417" y="21600"/>
                  <a:pt x="932" y="21600"/>
                </a:cubicBezTo>
                <a:lnTo>
                  <a:pt x="18772" y="21600"/>
                </a:lnTo>
                <a:cubicBezTo>
                  <a:pt x="19287" y="21600"/>
                  <a:pt x="19705" y="19901"/>
                  <a:pt x="19705" y="17805"/>
                </a:cubicBezTo>
                <a:lnTo>
                  <a:pt x="19705" y="6736"/>
                </a:lnTo>
                <a:lnTo>
                  <a:pt x="21600" y="4838"/>
                </a:lnTo>
                <a:lnTo>
                  <a:pt x="19677" y="2917"/>
                </a:lnTo>
                <a:cubicBezTo>
                  <a:pt x="19579" y="1247"/>
                  <a:pt x="19213" y="0"/>
                  <a:pt x="18772" y="0"/>
                </a:cubicBezTo>
                <a:lnTo>
                  <a:pt x="932" y="0"/>
                </a:lnTo>
                <a:close/>
              </a:path>
            </a:pathLst>
          </a:custGeom>
          <a:solidFill>
            <a:srgbClr val="4A86E8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25400" marR="254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200"/>
              <a:buFont typeface="Arial"/>
              <a:buNone/>
            </a:pPr>
            <a:r>
              <a:rPr lang="en" sz="120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Different</a:t>
            </a:r>
            <a:endParaRPr sz="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5400" marR="254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200"/>
              <a:buFont typeface="Arial"/>
              <a:buNone/>
            </a:pPr>
            <a:r>
              <a:rPr lang="en" sz="120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return value!</a:t>
            </a:r>
            <a:endParaRPr sz="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7" name="Google Shape;247;p52"/>
          <p:cNvSpPr/>
          <p:nvPr/>
        </p:nvSpPr>
        <p:spPr>
          <a:xfrm>
            <a:off x="5813898" y="3209925"/>
            <a:ext cx="2120418" cy="54221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7805"/>
                </a:moveTo>
                <a:lnTo>
                  <a:pt x="0" y="3795"/>
                </a:lnTo>
                <a:cubicBezTo>
                  <a:pt x="0" y="1699"/>
                  <a:pt x="434" y="0"/>
                  <a:pt x="970" y="0"/>
                </a:cubicBezTo>
                <a:lnTo>
                  <a:pt x="20630" y="0"/>
                </a:lnTo>
                <a:cubicBezTo>
                  <a:pt x="21166" y="0"/>
                  <a:pt x="21600" y="1699"/>
                  <a:pt x="21600" y="3795"/>
                </a:cubicBezTo>
                <a:lnTo>
                  <a:pt x="21600" y="17805"/>
                </a:lnTo>
                <a:cubicBezTo>
                  <a:pt x="21600" y="19901"/>
                  <a:pt x="21166" y="21600"/>
                  <a:pt x="20630" y="21600"/>
                </a:cubicBezTo>
                <a:lnTo>
                  <a:pt x="970" y="21600"/>
                </a:lnTo>
                <a:cubicBezTo>
                  <a:pt x="434" y="21600"/>
                  <a:pt x="0" y="19901"/>
                  <a:pt x="0" y="17805"/>
                </a:cubicBezTo>
                <a:close/>
              </a:path>
            </a:pathLst>
          </a:custGeom>
          <a:solidFill>
            <a:srgbClr val="4A86E8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25400" marR="254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200"/>
              <a:buFont typeface="Arial"/>
              <a:buNone/>
            </a:pPr>
            <a:r>
              <a:rPr lang="en" sz="120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Where's this balance stored?</a:t>
            </a:r>
            <a:endParaRPr sz="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8" name="Google Shape;248;p52"/>
          <p:cNvSpPr txBox="1">
            <a:spLocks noGrp="1"/>
          </p:cNvSpPr>
          <p:nvPr>
            <p:ph type="sldNum" idx="12"/>
          </p:nvPr>
        </p:nvSpPr>
        <p:spPr>
          <a:xfrm>
            <a:off x="8759514" y="4911328"/>
            <a:ext cx="89400" cy="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600"/>
              <a:buFont typeface="Arial"/>
              <a:buNone/>
            </a:pPr>
            <a:fld id="{00000000-1234-1234-1234-123412341234}" type="slidenum">
              <a:rPr lang="en" sz="600">
                <a:solidFill>
                  <a:srgbClr val="B8B8B8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500"/>
          </a:p>
        </p:txBody>
      </p:sp>
      <p:sp>
        <p:nvSpPr>
          <p:cNvPr id="249" name="Google Shape;249;p52"/>
          <p:cNvSpPr/>
          <p:nvPr/>
        </p:nvSpPr>
        <p:spPr>
          <a:xfrm>
            <a:off x="5518871" y="2190750"/>
            <a:ext cx="2250288" cy="5421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1" y="0"/>
                </a:moveTo>
                <a:cubicBezTo>
                  <a:pt x="1656" y="0"/>
                  <a:pt x="1247" y="1699"/>
                  <a:pt x="1247" y="3795"/>
                </a:cubicBezTo>
                <a:lnTo>
                  <a:pt x="1247" y="3895"/>
                </a:lnTo>
                <a:lnTo>
                  <a:pt x="0" y="5793"/>
                </a:lnTo>
                <a:lnTo>
                  <a:pt x="1247" y="7690"/>
                </a:lnTo>
                <a:lnTo>
                  <a:pt x="1247" y="17805"/>
                </a:lnTo>
                <a:cubicBezTo>
                  <a:pt x="1247" y="19901"/>
                  <a:pt x="1656" y="21600"/>
                  <a:pt x="2161" y="21600"/>
                </a:cubicBezTo>
                <a:lnTo>
                  <a:pt x="20686" y="21600"/>
                </a:lnTo>
                <a:cubicBezTo>
                  <a:pt x="21191" y="21600"/>
                  <a:pt x="21600" y="19901"/>
                  <a:pt x="21600" y="17805"/>
                </a:cubicBezTo>
                <a:lnTo>
                  <a:pt x="21600" y="3795"/>
                </a:lnTo>
                <a:cubicBezTo>
                  <a:pt x="21600" y="1699"/>
                  <a:pt x="21191" y="0"/>
                  <a:pt x="20686" y="0"/>
                </a:cubicBezTo>
                <a:lnTo>
                  <a:pt x="2161" y="0"/>
                </a:lnTo>
                <a:close/>
              </a:path>
            </a:pathLst>
          </a:custGeom>
          <a:solidFill>
            <a:srgbClr val="4A86E8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25400" marR="254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Second withdrawal of the same amount</a:t>
            </a:r>
            <a:endParaRPr sz="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" name="Google Shape;250;p52"/>
          <p:cNvSpPr/>
          <p:nvPr/>
        </p:nvSpPr>
        <p:spPr>
          <a:xfrm>
            <a:off x="5664400" y="4185284"/>
            <a:ext cx="2519370" cy="54291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7811"/>
                </a:moveTo>
                <a:lnTo>
                  <a:pt x="0" y="3789"/>
                </a:lnTo>
                <a:cubicBezTo>
                  <a:pt x="0" y="1697"/>
                  <a:pt x="366" y="0"/>
                  <a:pt x="817" y="0"/>
                </a:cubicBezTo>
                <a:lnTo>
                  <a:pt x="20783" y="0"/>
                </a:lnTo>
                <a:cubicBezTo>
                  <a:pt x="21234" y="0"/>
                  <a:pt x="21600" y="1697"/>
                  <a:pt x="21600" y="3789"/>
                </a:cubicBezTo>
                <a:lnTo>
                  <a:pt x="21600" y="17811"/>
                </a:lnTo>
                <a:cubicBezTo>
                  <a:pt x="21600" y="19903"/>
                  <a:pt x="21234" y="21600"/>
                  <a:pt x="20783" y="21600"/>
                </a:cubicBezTo>
                <a:lnTo>
                  <a:pt x="817" y="21600"/>
                </a:lnTo>
                <a:cubicBezTo>
                  <a:pt x="366" y="21600"/>
                  <a:pt x="0" y="19903"/>
                  <a:pt x="0" y="17811"/>
                </a:cubicBezTo>
                <a:close/>
              </a:path>
            </a:pathLst>
          </a:custGeom>
          <a:solidFill>
            <a:srgbClr val="4A86E8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25400" marR="254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200"/>
              <a:buFont typeface="Arial"/>
              <a:buNone/>
            </a:pPr>
            <a:r>
              <a:rPr lang="en" sz="120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 function has a body and a parent environment</a:t>
            </a:r>
            <a:endParaRPr sz="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" name="Google Shape;251;p52"/>
          <p:cNvSpPr/>
          <p:nvPr/>
        </p:nvSpPr>
        <p:spPr>
          <a:xfrm>
            <a:off x="751932" y="1114425"/>
            <a:ext cx="2903001" cy="3162281"/>
          </a:xfrm>
          <a:custGeom>
            <a:avLst/>
            <a:gdLst/>
            <a:ahLst/>
            <a:cxnLst/>
            <a:rect l="l" t="t" r="r" b="b"/>
            <a:pathLst>
              <a:path w="19462" h="18620" extrusionOk="0">
                <a:moveTo>
                  <a:pt x="638" y="18620"/>
                </a:moveTo>
                <a:cubicBezTo>
                  <a:pt x="-2138" y="2743"/>
                  <a:pt x="4137" y="-2980"/>
                  <a:pt x="19462" y="1450"/>
                </a:cubicBezTo>
              </a:path>
            </a:pathLst>
          </a:custGeom>
          <a:noFill/>
          <a:ln w="63500" cap="flat" cmpd="sng">
            <a:solidFill>
              <a:srgbClr val="4874E7"/>
            </a:solidFill>
            <a:prstDash val="dot"/>
            <a:miter lim="400000"/>
            <a:headEnd type="none" w="sm" len="sm"/>
            <a:tailEnd type="none" w="sm" len="sm"/>
          </a:ln>
        </p:spPr>
        <p:txBody>
          <a:bodyPr spcFirstLastPara="1" wrap="square" lIns="34275" tIns="17150" rIns="34275" bIns="17150" anchor="t" anchorCtr="0">
            <a:noAutofit/>
          </a:bodyPr>
          <a:lstStyle/>
          <a:p>
            <a:pPr marL="25400" marR="25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52"/>
          <p:cNvSpPr/>
          <p:nvPr/>
        </p:nvSpPr>
        <p:spPr>
          <a:xfrm>
            <a:off x="1033475" y="3550380"/>
            <a:ext cx="2430000" cy="543000"/>
          </a:xfrm>
          <a:prstGeom prst="wedgeRoundRectCallout">
            <a:avLst>
              <a:gd name="adj1" fmla="val 19898"/>
              <a:gd name="adj2" fmla="val 88797"/>
              <a:gd name="adj3" fmla="val 0"/>
            </a:avLst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5400" marR="25400" lvl="0" indent="0" algn="ctr" rtl="0"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2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Within the parent frame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5400" marR="254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of the function!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3" name="Google Shape;253;p52"/>
          <p:cNvSpPr/>
          <p:nvPr/>
        </p:nvSpPr>
        <p:spPr>
          <a:xfrm>
            <a:off x="321125" y="4728200"/>
            <a:ext cx="8683800" cy="35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53" descr="Screen Shot 2014-10-04 at 10.29.14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4019" y="879846"/>
            <a:ext cx="6249872" cy="38185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9" name="Google Shape;259;p53"/>
          <p:cNvCxnSpPr/>
          <p:nvPr/>
        </p:nvCxnSpPr>
        <p:spPr>
          <a:xfrm>
            <a:off x="314325" y="636984"/>
            <a:ext cx="6975000" cy="0"/>
          </a:xfrm>
          <a:prstGeom prst="straightConnector1">
            <a:avLst/>
          </a:prstGeom>
          <a:noFill/>
          <a:ln w="12700" cap="flat" cmpd="sng">
            <a:solidFill>
              <a:srgbClr val="B8B8B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60" name="Google Shape;260;p53"/>
          <p:cNvSpPr/>
          <p:nvPr/>
        </p:nvSpPr>
        <p:spPr>
          <a:xfrm>
            <a:off x="244925" y="229625"/>
            <a:ext cx="7485600" cy="50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1" name="Google Shape;261;p53"/>
          <p:cNvCxnSpPr/>
          <p:nvPr/>
        </p:nvCxnSpPr>
        <p:spPr>
          <a:xfrm>
            <a:off x="314325" y="4889897"/>
            <a:ext cx="8525400" cy="1200"/>
          </a:xfrm>
          <a:prstGeom prst="straightConnector1">
            <a:avLst/>
          </a:prstGeom>
          <a:noFill/>
          <a:ln w="12700" cap="flat" cmpd="sng">
            <a:solidFill>
              <a:srgbClr val="B8B8B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62" name="Google Shape;262;p53"/>
          <p:cNvSpPr txBox="1">
            <a:spLocks noGrp="1"/>
          </p:cNvSpPr>
          <p:nvPr>
            <p:ph type="title"/>
          </p:nvPr>
        </p:nvSpPr>
        <p:spPr>
          <a:xfrm>
            <a:off x="312737" y="-595"/>
            <a:ext cx="6962700" cy="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DD6"/>
              </a:buClr>
              <a:buSzPts val="1700"/>
              <a:buFont typeface="Arial"/>
              <a:buNone/>
            </a:pPr>
            <a:r>
              <a:rPr lang="en" sz="1700" b="0" i="0" u="none" strike="noStrike" cap="none">
                <a:solidFill>
                  <a:srgbClr val="007DD6"/>
                </a:solidFill>
                <a:latin typeface="Arial"/>
                <a:ea typeface="Arial"/>
                <a:cs typeface="Arial"/>
                <a:sym typeface="Arial"/>
              </a:rPr>
              <a:t>Persistent Local State Using Environments</a:t>
            </a:r>
            <a:endParaRPr sz="500"/>
          </a:p>
        </p:txBody>
      </p:sp>
      <p:sp>
        <p:nvSpPr>
          <p:cNvPr id="263" name="Google Shape;263;p53"/>
          <p:cNvSpPr/>
          <p:nvPr/>
        </p:nvSpPr>
        <p:spPr>
          <a:xfrm>
            <a:off x="4731696" y="2199661"/>
            <a:ext cx="3846312" cy="54799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413" y="5403"/>
                </a:lnTo>
                <a:cubicBezTo>
                  <a:pt x="411" y="5545"/>
                  <a:pt x="407" y="5685"/>
                  <a:pt x="407" y="5831"/>
                </a:cubicBezTo>
                <a:lnTo>
                  <a:pt x="407" y="17846"/>
                </a:lnTo>
                <a:cubicBezTo>
                  <a:pt x="407" y="19919"/>
                  <a:pt x="647" y="21600"/>
                  <a:pt x="942" y="21600"/>
                </a:cubicBezTo>
                <a:lnTo>
                  <a:pt x="21065" y="21600"/>
                </a:lnTo>
                <a:cubicBezTo>
                  <a:pt x="21361" y="21600"/>
                  <a:pt x="21600" y="19919"/>
                  <a:pt x="21600" y="17846"/>
                </a:cubicBezTo>
                <a:lnTo>
                  <a:pt x="21600" y="5831"/>
                </a:lnTo>
                <a:cubicBezTo>
                  <a:pt x="21600" y="3758"/>
                  <a:pt x="21361" y="2077"/>
                  <a:pt x="21065" y="2077"/>
                </a:cubicBezTo>
                <a:lnTo>
                  <a:pt x="942" y="2077"/>
                </a:lnTo>
                <a:cubicBezTo>
                  <a:pt x="897" y="2077"/>
                  <a:pt x="855" y="2128"/>
                  <a:pt x="813" y="2200"/>
                </a:cubicBezTo>
                <a:lnTo>
                  <a:pt x="0" y="0"/>
                </a:lnTo>
                <a:close/>
              </a:path>
            </a:pathLst>
          </a:custGeom>
          <a:solidFill>
            <a:srgbClr val="4A86E8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25400" marR="254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200"/>
              <a:buFont typeface="Arial"/>
              <a:buNone/>
            </a:pPr>
            <a:r>
              <a:rPr lang="en" sz="120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parent frame contains the balance, the local state of the withdraw function</a:t>
            </a:r>
            <a:endParaRPr sz="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4" name="Google Shape;264;p53"/>
          <p:cNvSpPr/>
          <p:nvPr/>
        </p:nvSpPr>
        <p:spPr>
          <a:xfrm>
            <a:off x="4653347" y="3157419"/>
            <a:ext cx="3846312" cy="49528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231" y="0"/>
                </a:moveTo>
                <a:cubicBezTo>
                  <a:pt x="1021" y="0"/>
                  <a:pt x="840" y="952"/>
                  <a:pt x="753" y="2324"/>
                </a:cubicBezTo>
                <a:lnTo>
                  <a:pt x="0" y="4576"/>
                </a:lnTo>
                <a:lnTo>
                  <a:pt x="696" y="6646"/>
                </a:lnTo>
                <a:lnTo>
                  <a:pt x="696" y="17446"/>
                </a:lnTo>
                <a:cubicBezTo>
                  <a:pt x="696" y="19740"/>
                  <a:pt x="936" y="21600"/>
                  <a:pt x="1231" y="21600"/>
                </a:cubicBezTo>
                <a:lnTo>
                  <a:pt x="21065" y="21600"/>
                </a:lnTo>
                <a:cubicBezTo>
                  <a:pt x="21361" y="21600"/>
                  <a:pt x="21600" y="19740"/>
                  <a:pt x="21600" y="17446"/>
                </a:cubicBezTo>
                <a:lnTo>
                  <a:pt x="21600" y="4154"/>
                </a:lnTo>
                <a:cubicBezTo>
                  <a:pt x="21600" y="1860"/>
                  <a:pt x="21361" y="0"/>
                  <a:pt x="21065" y="0"/>
                </a:cubicBezTo>
                <a:lnTo>
                  <a:pt x="1231" y="0"/>
                </a:lnTo>
                <a:close/>
              </a:path>
            </a:pathLst>
          </a:custGeom>
          <a:solidFill>
            <a:srgbClr val="4A86E8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25400" marR="254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200"/>
              <a:buFont typeface="Arial"/>
              <a:buNone/>
            </a:pPr>
            <a:r>
              <a:rPr lang="en" sz="120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Every call decreases the same balance by </a:t>
            </a:r>
            <a:endParaRPr sz="120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5400" marR="254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200"/>
              <a:buFont typeface="Arial"/>
              <a:buNone/>
            </a:pPr>
            <a:r>
              <a:rPr lang="en" sz="120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(a possibly different) amount</a:t>
            </a:r>
            <a:endParaRPr sz="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5" name="Google Shape;265;p53"/>
          <p:cNvSpPr txBox="1">
            <a:spLocks noGrp="1"/>
          </p:cNvSpPr>
          <p:nvPr>
            <p:ph type="sldNum" idx="12"/>
          </p:nvPr>
        </p:nvSpPr>
        <p:spPr>
          <a:xfrm>
            <a:off x="8759514" y="4911328"/>
            <a:ext cx="89400" cy="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600"/>
              <a:buFont typeface="Arial"/>
              <a:buNone/>
            </a:pPr>
            <a:fld id="{00000000-1234-1234-1234-123412341234}" type="slidenum">
              <a:rPr lang="en" sz="600">
                <a:solidFill>
                  <a:srgbClr val="B8B8B8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500"/>
          </a:p>
        </p:txBody>
      </p:sp>
      <p:grpSp>
        <p:nvGrpSpPr>
          <p:cNvPr id="266" name="Google Shape;266;p53"/>
          <p:cNvGrpSpPr/>
          <p:nvPr/>
        </p:nvGrpSpPr>
        <p:grpSpPr>
          <a:xfrm>
            <a:off x="261938" y="2900363"/>
            <a:ext cx="1828800" cy="1746225"/>
            <a:chOff x="0" y="0"/>
            <a:chExt cx="4876801" cy="4656600"/>
          </a:xfrm>
        </p:grpSpPr>
        <p:sp>
          <p:nvSpPr>
            <p:cNvPr id="267" name="Google Shape;267;p53"/>
            <p:cNvSpPr/>
            <p:nvPr/>
          </p:nvSpPr>
          <p:spPr>
            <a:xfrm>
              <a:off x="0" y="76200"/>
              <a:ext cx="4789098" cy="284477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46" y="0"/>
                  </a:moveTo>
                  <a:cubicBezTo>
                    <a:pt x="513" y="0"/>
                    <a:pt x="0" y="863"/>
                    <a:pt x="0" y="1929"/>
                  </a:cubicBezTo>
                  <a:lnTo>
                    <a:pt x="0" y="19671"/>
                  </a:lnTo>
                  <a:cubicBezTo>
                    <a:pt x="0" y="20737"/>
                    <a:pt x="513" y="21600"/>
                    <a:pt x="1146" y="21600"/>
                  </a:cubicBezTo>
                  <a:lnTo>
                    <a:pt x="18559" y="21600"/>
                  </a:lnTo>
                  <a:cubicBezTo>
                    <a:pt x="19191" y="21600"/>
                    <a:pt x="19704" y="20737"/>
                    <a:pt x="19704" y="19671"/>
                  </a:cubicBezTo>
                  <a:lnTo>
                    <a:pt x="19704" y="5915"/>
                  </a:lnTo>
                  <a:lnTo>
                    <a:pt x="21600" y="4951"/>
                  </a:lnTo>
                  <a:lnTo>
                    <a:pt x="19704" y="3987"/>
                  </a:lnTo>
                  <a:lnTo>
                    <a:pt x="19704" y="1929"/>
                  </a:lnTo>
                  <a:cubicBezTo>
                    <a:pt x="19704" y="863"/>
                    <a:pt x="19191" y="0"/>
                    <a:pt x="18559" y="0"/>
                  </a:cubicBezTo>
                  <a:lnTo>
                    <a:pt x="1146" y="0"/>
                  </a:ln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25400" marR="2540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B4B4B"/>
                </a:buClr>
                <a:buSzPts val="1200"/>
                <a:buFont typeface="Arial"/>
                <a:buNone/>
              </a:pPr>
              <a:r>
                <a:rPr lang="en" sz="120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All calls to the same function have the</a:t>
              </a:r>
              <a:endParaRPr sz="120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25400" marR="2540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B4B4B"/>
                </a:buClr>
                <a:buSzPts val="1200"/>
                <a:buFont typeface="Arial"/>
                <a:buNone/>
              </a:pPr>
              <a:r>
                <a:rPr lang="en" sz="120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same parent</a:t>
              </a:r>
              <a:endParaRPr sz="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68" name="Google Shape;268;p53"/>
            <p:cNvCxnSpPr/>
            <p:nvPr/>
          </p:nvCxnSpPr>
          <p:spPr>
            <a:xfrm>
              <a:off x="4876801" y="0"/>
              <a:ext cx="0" cy="4656600"/>
            </a:xfrm>
            <a:prstGeom prst="straightConnector1">
              <a:avLst/>
            </a:prstGeom>
            <a:noFill/>
            <a:ln w="50800" cap="flat" cmpd="sng">
              <a:solidFill>
                <a:srgbClr val="74ADD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69" name="Google Shape;269;p53"/>
          <p:cNvSpPr txBox="1"/>
          <p:nvPr/>
        </p:nvSpPr>
        <p:spPr>
          <a:xfrm>
            <a:off x="575886" y="4950224"/>
            <a:ext cx="8002500" cy="1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endParaRPr sz="500"/>
          </a:p>
        </p:txBody>
      </p:sp>
      <p:sp>
        <p:nvSpPr>
          <p:cNvPr id="270" name="Google Shape;270;p53"/>
          <p:cNvSpPr/>
          <p:nvPr/>
        </p:nvSpPr>
        <p:spPr>
          <a:xfrm>
            <a:off x="321125" y="4698425"/>
            <a:ext cx="8683800" cy="379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54" descr="dropped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0225" y="804863"/>
            <a:ext cx="2705100" cy="7633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Google Shape;276;p54"/>
          <p:cNvCxnSpPr/>
          <p:nvPr/>
        </p:nvCxnSpPr>
        <p:spPr>
          <a:xfrm>
            <a:off x="314325" y="636984"/>
            <a:ext cx="6975000" cy="0"/>
          </a:xfrm>
          <a:prstGeom prst="straightConnector1">
            <a:avLst/>
          </a:prstGeom>
          <a:noFill/>
          <a:ln w="12700" cap="flat" cmpd="sng">
            <a:solidFill>
              <a:srgbClr val="B8B8B8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77" name="Google Shape;277;p54"/>
          <p:cNvCxnSpPr/>
          <p:nvPr/>
        </p:nvCxnSpPr>
        <p:spPr>
          <a:xfrm>
            <a:off x="314325" y="4889897"/>
            <a:ext cx="8525400" cy="1200"/>
          </a:xfrm>
          <a:prstGeom prst="straightConnector1">
            <a:avLst/>
          </a:prstGeom>
          <a:noFill/>
          <a:ln w="12700" cap="flat" cmpd="sng">
            <a:solidFill>
              <a:srgbClr val="B8B8B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78" name="Google Shape;278;p54"/>
          <p:cNvSpPr/>
          <p:nvPr/>
        </p:nvSpPr>
        <p:spPr>
          <a:xfrm>
            <a:off x="244925" y="229625"/>
            <a:ext cx="7485600" cy="50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54"/>
          <p:cNvSpPr txBox="1">
            <a:spLocks noGrp="1"/>
          </p:cNvSpPr>
          <p:nvPr>
            <p:ph type="title"/>
          </p:nvPr>
        </p:nvSpPr>
        <p:spPr>
          <a:xfrm>
            <a:off x="312737" y="-595"/>
            <a:ext cx="6962700" cy="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DD6"/>
              </a:buClr>
              <a:buSzPts val="1700"/>
              <a:buFont typeface="Arial"/>
              <a:buNone/>
            </a:pPr>
            <a:r>
              <a:rPr lang="en" sz="1700" b="0" i="0" u="none" strike="noStrike" cap="none">
                <a:solidFill>
                  <a:srgbClr val="007DD6"/>
                </a:solidFill>
                <a:latin typeface="Arial"/>
                <a:ea typeface="Arial"/>
                <a:cs typeface="Arial"/>
                <a:sym typeface="Arial"/>
              </a:rPr>
              <a:t>Reminder: Local Assignment</a:t>
            </a:r>
            <a:endParaRPr sz="500"/>
          </a:p>
        </p:txBody>
      </p:sp>
      <p:sp>
        <p:nvSpPr>
          <p:cNvPr id="280" name="Google Shape;280;p54"/>
          <p:cNvSpPr txBox="1"/>
          <p:nvPr/>
        </p:nvSpPr>
        <p:spPr>
          <a:xfrm>
            <a:off x="457200" y="3638550"/>
            <a:ext cx="8234400" cy="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25400" marR="25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Execution rule for assignment statements:</a:t>
            </a:r>
            <a:endParaRPr sz="500"/>
          </a:p>
        </p:txBody>
      </p:sp>
      <p:sp>
        <p:nvSpPr>
          <p:cNvPr id="281" name="Google Shape;281;p54"/>
          <p:cNvSpPr txBox="1"/>
          <p:nvPr/>
        </p:nvSpPr>
        <p:spPr>
          <a:xfrm>
            <a:off x="457200" y="3986213"/>
            <a:ext cx="7288200" cy="8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317500" marR="254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arabicPeriod"/>
            </a:pPr>
            <a:r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Evaluate all expressions right of =, from left to right</a:t>
            </a:r>
            <a:endParaRPr sz="500"/>
          </a:p>
          <a:p>
            <a:pPr marL="317500" marR="25400" lvl="0" indent="-2921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arabicPeriod"/>
            </a:pPr>
            <a:r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Bind the names on the left to the resulting values in the </a:t>
            </a:r>
            <a:r>
              <a:rPr lang="en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current frame</a:t>
            </a:r>
            <a:endParaRPr sz="500"/>
          </a:p>
        </p:txBody>
      </p:sp>
      <p:grpSp>
        <p:nvGrpSpPr>
          <p:cNvPr id="282" name="Google Shape;282;p54"/>
          <p:cNvGrpSpPr/>
          <p:nvPr/>
        </p:nvGrpSpPr>
        <p:grpSpPr>
          <a:xfrm>
            <a:off x="2314575" y="990600"/>
            <a:ext cx="5062539" cy="709621"/>
            <a:chOff x="0" y="0"/>
            <a:chExt cx="13500104" cy="1892322"/>
          </a:xfrm>
        </p:grpSpPr>
        <p:sp>
          <p:nvSpPr>
            <p:cNvPr id="283" name="Google Shape;283;p54"/>
            <p:cNvSpPr/>
            <p:nvPr/>
          </p:nvSpPr>
          <p:spPr>
            <a:xfrm>
              <a:off x="4807346" y="0"/>
              <a:ext cx="8692758" cy="189232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107" y="0"/>
                  </a:moveTo>
                  <a:cubicBezTo>
                    <a:pt x="2761" y="0"/>
                    <a:pt x="2481" y="1284"/>
                    <a:pt x="2477" y="2872"/>
                  </a:cubicBezTo>
                  <a:lnTo>
                    <a:pt x="0" y="4322"/>
                  </a:lnTo>
                  <a:lnTo>
                    <a:pt x="2476" y="5771"/>
                  </a:lnTo>
                  <a:lnTo>
                    <a:pt x="2476" y="18701"/>
                  </a:lnTo>
                  <a:cubicBezTo>
                    <a:pt x="2476" y="20302"/>
                    <a:pt x="2759" y="21600"/>
                    <a:pt x="3107" y="21600"/>
                  </a:cubicBezTo>
                  <a:lnTo>
                    <a:pt x="20969" y="21600"/>
                  </a:lnTo>
                  <a:cubicBezTo>
                    <a:pt x="21317" y="21600"/>
                    <a:pt x="21600" y="20302"/>
                    <a:pt x="21600" y="18701"/>
                  </a:cubicBezTo>
                  <a:lnTo>
                    <a:pt x="21600" y="2899"/>
                  </a:lnTo>
                  <a:cubicBezTo>
                    <a:pt x="21600" y="1298"/>
                    <a:pt x="21317" y="0"/>
                    <a:pt x="20969" y="0"/>
                  </a:cubicBezTo>
                  <a:lnTo>
                    <a:pt x="3107" y="0"/>
                  </a:lnTo>
                  <a:close/>
                </a:path>
              </a:pathLst>
            </a:custGeom>
            <a:solidFill>
              <a:srgbClr val="4A86E8"/>
            </a:solidFill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25400" marR="2540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B4B4B"/>
                </a:buClr>
                <a:buSzPts val="1200"/>
                <a:buFont typeface="Arial"/>
                <a:buNone/>
              </a:pPr>
              <a:r>
                <a:rPr lang="en" sz="1200" b="0" i="0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     Assignment binds name(s) to value(s) </a:t>
              </a:r>
              <a:endParaRPr sz="500">
                <a:solidFill>
                  <a:srgbClr val="FFFFFF"/>
                </a:solidFill>
              </a:endParaRPr>
            </a:p>
            <a:p>
              <a:pPr marL="25400" marR="2540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B4B4B"/>
                </a:buClr>
                <a:buSzPts val="1200"/>
                <a:buFont typeface="Arial"/>
                <a:buNone/>
              </a:pPr>
              <a:r>
                <a:rPr lang="en" sz="1200" b="0" i="0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in the first frame of the current </a:t>
              </a:r>
              <a:endParaRPr sz="1200" b="0" i="0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5400" marR="2540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B4B4B"/>
                </a:buClr>
                <a:buSzPts val="1200"/>
                <a:buFont typeface="Arial"/>
                <a:buNone/>
              </a:pPr>
              <a:r>
                <a:rPr lang="en" sz="1200" b="0" i="0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environment</a:t>
              </a:r>
              <a:endParaRPr sz="1200" b="0" i="0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54"/>
            <p:cNvSpPr/>
            <p:nvPr/>
          </p:nvSpPr>
          <p:spPr>
            <a:xfrm>
              <a:off x="0" y="114300"/>
              <a:ext cx="4749900" cy="469800"/>
            </a:xfrm>
            <a:prstGeom prst="roundRect">
              <a:avLst>
                <a:gd name="adj" fmla="val 40541"/>
              </a:avLst>
            </a:prstGeom>
            <a:noFill/>
            <a:ln w="25400" cap="flat" cmpd="sng">
              <a:solidFill>
                <a:srgbClr val="007ECF"/>
              </a:solidFill>
              <a:prstDash val="dashDot"/>
              <a:round/>
              <a:headEnd type="none" w="sm" len="sm"/>
              <a:tailEnd type="none" w="sm" len="sm"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25400" marR="2540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B4B4B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5" name="Google Shape;285;p54"/>
          <p:cNvSpPr txBox="1">
            <a:spLocks noGrp="1"/>
          </p:cNvSpPr>
          <p:nvPr>
            <p:ph type="sldNum" idx="12"/>
          </p:nvPr>
        </p:nvSpPr>
        <p:spPr>
          <a:xfrm>
            <a:off x="8759514" y="4911328"/>
            <a:ext cx="89400" cy="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B8B8"/>
              </a:buClr>
              <a:buSzPts val="600"/>
              <a:buFont typeface="Arial"/>
              <a:buNone/>
            </a:pPr>
            <a:fld id="{00000000-1234-1234-1234-123412341234}" type="slidenum">
              <a:rPr lang="en" sz="600">
                <a:solidFill>
                  <a:srgbClr val="B8B8B8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500"/>
          </a:p>
        </p:txBody>
      </p:sp>
      <p:pic>
        <p:nvPicPr>
          <p:cNvPr id="286" name="Google Shape;286;p54" descr="Screen Shot 2014-10-04 at 10.32.25 A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64382" y="1766888"/>
            <a:ext cx="7106560" cy="1709738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54"/>
          <p:cNvSpPr/>
          <p:nvPr/>
        </p:nvSpPr>
        <p:spPr>
          <a:xfrm>
            <a:off x="3394275" y="3145543"/>
            <a:ext cx="277500" cy="277500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05AD19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25400" marR="254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54"/>
          <p:cNvSpPr/>
          <p:nvPr/>
        </p:nvSpPr>
        <p:spPr>
          <a:xfrm>
            <a:off x="321125" y="4606550"/>
            <a:ext cx="8683800" cy="47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mbda 2018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7841</TotalTime>
  <Words>2648</Words>
  <Application>Microsoft Office PowerPoint</Application>
  <PresentationFormat>全屏显示(16:9)</PresentationFormat>
  <Paragraphs>306</Paragraphs>
  <Slides>35</Slides>
  <Notes>35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35</vt:i4>
      </vt:variant>
    </vt:vector>
  </HeadingPairs>
  <TitlesOfParts>
    <vt:vector size="44" baseType="lpstr">
      <vt:lpstr>Roboto Mono</vt:lpstr>
      <vt:lpstr>Roboto</vt:lpstr>
      <vt:lpstr>Lemon</vt:lpstr>
      <vt:lpstr>Arial</vt:lpstr>
      <vt:lpstr>Noto Sans Symbols</vt:lpstr>
      <vt:lpstr>Simple Light</vt:lpstr>
      <vt:lpstr>Simple Light</vt:lpstr>
      <vt:lpstr>Lambda 2018</vt:lpstr>
      <vt:lpstr>White</vt:lpstr>
      <vt:lpstr>Lecture 12 - Mutable Functions &amp; Growth</vt:lpstr>
      <vt:lpstr>Review: Mutable Values</vt:lpstr>
      <vt:lpstr>Identity vs. Equality in Environment Diagrams</vt:lpstr>
      <vt:lpstr>Mutating Within Functions</vt:lpstr>
      <vt:lpstr>Mutable Functions</vt:lpstr>
      <vt:lpstr>Functions with behavior that changes over time</vt:lpstr>
      <vt:lpstr>Example - Withdraw</vt:lpstr>
      <vt:lpstr>Persistent Local State Using Environments</vt:lpstr>
      <vt:lpstr>Reminder: Local Assignment</vt:lpstr>
      <vt:lpstr>Non-Local Assignment &amp; Persistent Local State</vt:lpstr>
      <vt:lpstr>Mutable Functions</vt:lpstr>
      <vt:lpstr>The Effect of Nonlocal Statements</vt:lpstr>
      <vt:lpstr>The Many Meanings of Assignment Statements</vt:lpstr>
      <vt:lpstr>Python Particulars</vt:lpstr>
      <vt:lpstr>Mutable Values &amp; Persistent Local State</vt:lpstr>
      <vt:lpstr>Multiple Mutable Functions</vt:lpstr>
      <vt:lpstr>Referential Transparency, Lost</vt:lpstr>
      <vt:lpstr>PowerPoint 演示文稿</vt:lpstr>
      <vt:lpstr>Summary (AKA what do I need to know for the MT)</vt:lpstr>
      <vt:lpstr>Program Performance</vt:lpstr>
      <vt:lpstr>Measuring Performance</vt:lpstr>
      <vt:lpstr>Improving Number of Operations</vt:lpstr>
      <vt:lpstr>Improving Fib with Memoization</vt:lpstr>
      <vt:lpstr>Basic Idea to Improve:</vt:lpstr>
      <vt:lpstr>Counting</vt:lpstr>
      <vt:lpstr>How to count calls</vt:lpstr>
      <vt:lpstr>“Patterns” of Growth</vt:lpstr>
      <vt:lpstr>Some quick notation</vt:lpstr>
      <vt:lpstr>Common Patterns (I)</vt:lpstr>
      <vt:lpstr>Common Patterns (II)</vt:lpstr>
      <vt:lpstr>Exponentiation</vt:lpstr>
      <vt:lpstr>PowerPoint 演示文稿</vt:lpstr>
      <vt:lpstr>PowerPoint 演示文稿</vt:lpstr>
      <vt:lpstr>Summary (AKA what do I need to know)</vt:lpstr>
      <vt:lpstr>What don’t you need to know?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12 - Mutable Functions &amp; Growth</dc:title>
  <dc:creator>xinyu</dc:creator>
  <cp:lastModifiedBy>冯 新宇</cp:lastModifiedBy>
  <cp:revision>6</cp:revision>
  <dcterms:modified xsi:type="dcterms:W3CDTF">2021-10-31T23:53:53Z</dcterms:modified>
</cp:coreProperties>
</file>