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5" r:id="rId6"/>
    <p:sldId id="260" r:id="rId7"/>
    <p:sldId id="275" r:id="rId8"/>
    <p:sldId id="276" r:id="rId9"/>
    <p:sldId id="277" r:id="rId10"/>
    <p:sldId id="278" r:id="rId11"/>
    <p:sldId id="279" r:id="rId12"/>
    <p:sldId id="281" r:id="rId13"/>
    <p:sldId id="289" r:id="rId14"/>
    <p:sldId id="292" r:id="rId15"/>
    <p:sldId id="293" r:id="rId16"/>
    <p:sldId id="294" r:id="rId17"/>
    <p:sldId id="295" r:id="rId18"/>
    <p:sldId id="297" r:id="rId19"/>
    <p:sldId id="296" r:id="rId20"/>
    <p:sldId id="298" r:id="rId21"/>
    <p:sldId id="299" r:id="rId22"/>
    <p:sldId id="300" r:id="rId23"/>
    <p:sldId id="301" r:id="rId24"/>
    <p:sldId id="302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272" r:id="rId44"/>
    <p:sldId id="273" r:id="rId45"/>
    <p:sldId id="274" r:id="rId46"/>
    <p:sldId id="280" r:id="rId4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5"/>
    <p:restoredTop sz="94628"/>
  </p:normalViewPr>
  <p:slideViewPr>
    <p:cSldViewPr snapToGrid="0" snapToObjects="1">
      <p:cViewPr varScale="1">
        <p:scale>
          <a:sx n="117" d="100"/>
          <a:sy n="117" d="100"/>
        </p:scale>
        <p:origin x="20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3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#Students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90+</c:v>
                </c:pt>
                <c:pt idx="1">
                  <c:v>80+</c:v>
                </c:pt>
                <c:pt idx="2">
                  <c:v>70+</c:v>
                </c:pt>
                <c:pt idx="3">
                  <c:v>60+</c:v>
                </c:pt>
                <c:pt idx="4">
                  <c:v>50+</c:v>
                </c:pt>
                <c:pt idx="5">
                  <c:v>40+</c:v>
                </c:pt>
                <c:pt idx="6">
                  <c:v>30+</c:v>
                </c:pt>
                <c:pt idx="7">
                  <c:v>20+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21</c:v>
                </c:pt>
                <c:pt idx="2">
                  <c:v>33</c:v>
                </c:pt>
                <c:pt idx="3">
                  <c:v>21</c:v>
                </c:pt>
                <c:pt idx="4">
                  <c:v>32</c:v>
                </c:pt>
                <c:pt idx="5">
                  <c:v>14</c:v>
                </c:pt>
                <c:pt idx="6">
                  <c:v>13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41-484A-B045-F593F3B587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"/>
        <c:overlap val="-27"/>
        <c:axId val="827235280"/>
        <c:axId val="827236928"/>
      </c:barChart>
      <c:catAx>
        <c:axId val="827235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zh-CN"/>
          </a:p>
        </c:txPr>
        <c:crossAx val="827236928"/>
        <c:crosses val="autoZero"/>
        <c:auto val="1"/>
        <c:lblAlgn val="ctr"/>
        <c:lblOffset val="100"/>
        <c:noMultiLvlLbl val="0"/>
      </c:catAx>
      <c:valAx>
        <c:axId val="827236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zh-CN"/>
          </a:p>
        </c:txPr>
        <c:crossAx val="827235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800">
          <a:latin typeface="Calibri" panose="020F0502020204030204" pitchFamily="34" charset="0"/>
          <a:cs typeface="Calibri" panose="020F050202020403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DACF2-8B8A-AB46-8D70-8EFA1F7FCEDB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075E8-2FDB-3D42-8071-F6AC404E68C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8542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5075E8-2FDB-3D42-8071-F6AC404E68C4}" type="slidenum">
              <a:rPr kumimoji="1" lang="zh-CN" altLang="en-US" smtClean="0"/>
              <a:t>46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20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B08F14-829B-EA44-82AB-89D76BB5A6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70C0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08DB83C-04C7-5843-B739-E027C78353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dirty="0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E89F13-F966-594F-ACF1-E6D18AEF3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81285F-A8D7-9E43-827D-1581DB9E5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112E13-A469-EB41-A16F-1FBF9427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8386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DA19B2-BCE7-D449-A8BD-11990DD3C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3DF6D3-9077-E74B-A133-81796A20E6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485B0B-CE83-C743-A39C-2CA4C67E9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F8B444-21AB-6B4F-8BCB-7636356A8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E23CE6-98A1-2442-93A2-2E2576123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6314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5A23A84-7DD1-904D-89EA-7501201634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5195672-4A47-6C4C-AC8B-105C29C3F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CF251D-C245-534D-88A3-AA1091D88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20E492-6398-504A-81EB-BCFF3F2A4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613D61-67B3-DE44-929B-CEBD5EA49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781113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0941E4-C5E4-B644-948C-A5D4FB28D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7A120C0-AD3A-BF44-AC05-9351F33D8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0E71F1-1B93-C644-96CC-D32B7D94D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349711-7621-964F-90FF-D0AB95418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5F4782-E936-0342-80BF-D119322C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45441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644A0C-5723-4D48-8661-1947D22C6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rgbClr val="0070C0"/>
                </a:solidFill>
              </a:defRPr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D3373C5-489E-764F-9B6C-8CED39DB3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FE4DEE-DCCA-614B-B194-6A736C0C8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89DF3F-B526-8242-9F95-A88E9674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F4DCB4-A61E-D947-A78D-AA54D2760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120645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87E5F3-2156-4A46-B72E-4BA593849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894102-6CD0-C541-B56B-0B11C4E431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E2D31FA-C9EA-DD4B-B968-3FA4B9F92D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71DF255-161A-EB4E-9F2E-EA62ED0A1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0FADAAF-2D95-854A-B9A8-4577D10A5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2DE7A3C-A529-D542-AA0E-C1088A2ED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6480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A8D3BB-763E-1B4D-89F2-F3DAE4F2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F9C2EE-AAD0-5245-BCA9-1C194F5E2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C2630BB-13B4-8D42-BFA0-242DD39BD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FA495E-551A-BF46-B349-EC5F5A1352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A8A907B-0E7B-4C4B-9032-9105E3D29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C8CF6DB-3C1D-E349-9FA9-CB26DB3BB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959638B-2E74-9B4A-BBD0-A97B71F47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482DE61-3941-B847-B2BA-F3DFC5320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161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190EA1-993F-ED40-AF2D-7CF0C3A49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2FC5D6B-598C-D341-AEBA-6F233CB11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B90177A-60AA-2C44-A31A-4DE645E58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F84A539-5262-3642-99C9-FB41789D0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02959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002D6BF-448F-3541-97B9-567B2B7A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66F203A-89EF-F34D-AA34-3B998C4E6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A70CA18-27C6-EB4C-8BC8-0C6574F1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5700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61B86B-8CB9-FB43-8E9C-51E5A935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E477C1-C32A-0140-AE29-FD79F8D14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4CFFCD-2BA6-9B4D-83A7-FAFA20F005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2F7D3A-AFA8-8F4A-9A20-74D386EF2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D60E102-DE71-A54B-BB43-4B9CF9B5A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7BF0C7-02B0-3B4B-9698-7A538DC9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4276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C71E80-732D-824D-AC3A-3A97F71CE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D0807BE-7218-AC46-909A-A052D750D4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6E8ECE6-2DE9-8246-A87E-33DE674DE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6C4CB7-4BF3-1049-8F6B-01212393C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F4001F1-E504-3040-B2C3-EA14A134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3FB8C0-F207-F244-8A0D-B442B676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39974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68A0A81-9682-D442-AFB6-5AD013C5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C9BCA1B-EF45-1A4D-834C-BFDB15D3E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2477CB-BC9C-304C-91CD-278780F14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801D7-8345-5747-80F2-24466FEF32F1}" type="datetimeFigureOut">
              <a:rPr kumimoji="1" lang="zh-CN" altLang="en-US" smtClean="0"/>
              <a:t>2024/11/16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394D0E-158A-E844-981E-95837BFCF1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22D116-2915-A047-9EC8-5AD5BDB48D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2B17D-587D-FD4C-9F62-5AEE43ABE0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29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spd="med">
        <p159:morph option="byWord"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icp.pascal-lab.net/2024/files/12-Mutable-Functions-n-Growth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cp.pascal-lab.net/2024/files/13-Iterators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icp.pascal-lab.net/2024/files/13-Iterators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icp.pascal-lab.net/2024/labs/lab05/3.html" TargetMode="External"/><Relationship Id="rId4" Type="http://schemas.openxmlformats.org/officeDocument/2006/relationships/hyperlink" Target="https://sicp.pascal-lab.net/2024/labs/lab05/2_2_1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sicp.pascal-lab.net/202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icp.pascal-lab.net/2024/files/03-Control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icp.pascal-lab.net/2024/files/03-Control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icp.pascal-lab.net/2024/labs/lab04/2_5.html" TargetMode="External"/><Relationship Id="rId2" Type="http://schemas.openxmlformats.org/officeDocument/2006/relationships/hyperlink" Target="https://sicp.pascal-lab.net/2024/files/11-Mutable_Values_full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icp.pascal-lab.net/2024/files/12-Mutable-Functions-n-Growth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111B22-6790-2547-8BAF-6E02477410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608809"/>
          </a:xfrm>
        </p:spPr>
        <p:txBody>
          <a:bodyPr>
            <a:normAutofit/>
          </a:bodyPr>
          <a:lstStyle/>
          <a:p>
            <a:r>
              <a:rPr kumimoji="1" lang="en-US" altLang="zh-CN" sz="7200" dirty="0"/>
              <a:t>SICP </a:t>
            </a:r>
            <a:r>
              <a:rPr lang="en-US" altLang="zh-CN" sz="7200" dirty="0"/>
              <a:t>Midterm Exam</a:t>
            </a:r>
            <a:endParaRPr kumimoji="1" lang="zh-CN" altLang="en-US" sz="72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E3C5E82-E951-EE42-A850-1503B23ED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14952"/>
            <a:ext cx="9144000" cy="1242848"/>
          </a:xfrm>
        </p:spPr>
        <p:txBody>
          <a:bodyPr/>
          <a:lstStyle/>
          <a:p>
            <a:r>
              <a:rPr kumimoji="1" lang="en-US" altLang="zh-CN" dirty="0" err="1"/>
              <a:t>Jiacai</a:t>
            </a:r>
            <a:r>
              <a:rPr kumimoji="1" lang="en-US" altLang="zh-CN" dirty="0"/>
              <a:t> Cui</a:t>
            </a:r>
          </a:p>
        </p:txBody>
      </p:sp>
    </p:spTree>
    <p:extLst>
      <p:ext uri="{BB962C8B-B14F-4D97-AF65-F5344CB8AC3E}">
        <p14:creationId xmlns:p14="http://schemas.microsoft.com/office/powerpoint/2010/main" val="85169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60B3ED-9331-0744-9EF3-ED7735624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Mutable Functions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BBD996-B19F-154D-AB2A-EC6E00C7C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alice_account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make_account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(10)</a:t>
            </a:r>
          </a:p>
          <a:p>
            <a:pPr marL="0" indent="0">
              <a:buNone/>
            </a:pPr>
            <a:r>
              <a:rPr lang="en-US" altLang="zh-CN" sz="24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bob_account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make_account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(10)</a:t>
            </a:r>
          </a:p>
          <a:p>
            <a:pPr marL="0" indent="0">
              <a:buNone/>
            </a:pP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&gt;&gt;&gt; withdraw(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alice_account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20)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</a:p>
          <a:p>
            <a:pPr marL="0" indent="0">
              <a:buNone/>
            </a:pP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top_up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alice_account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10)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endParaRPr lang="en-US" altLang="zh-CN" sz="2400" dirty="0">
              <a:solidFill>
                <a:srgbClr val="C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top_up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bob_account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10)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endParaRPr lang="en-US" altLang="zh-CN" sz="2400" dirty="0">
              <a:solidFill>
                <a:srgbClr val="C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withdraw(</a:t>
            </a:r>
            <a:r>
              <a:rPr lang="en-US" altLang="zh-CN" sz="24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bob_account</a:t>
            </a:r>
            <a:r>
              <a:rPr lang="en-US" altLang="zh-CN" sz="24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20)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endParaRPr lang="en-US" altLang="zh-CN" sz="2400" dirty="0">
              <a:solidFill>
                <a:srgbClr val="C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D6E374E-F4C0-C546-B937-7CE7920AFAF1}"/>
              </a:ext>
            </a:extLst>
          </p:cNvPr>
          <p:cNvSpPr txBox="1"/>
          <p:nvPr/>
        </p:nvSpPr>
        <p:spPr>
          <a:xfrm>
            <a:off x="5843445" y="3849761"/>
            <a:ext cx="5510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>
                <a:hlinkClick r:id="rId2"/>
              </a:rPr>
              <a:t>https://sicp.pascal-lab.net/2024/</a:t>
            </a:r>
          </a:p>
          <a:p>
            <a:pPr algn="ctr"/>
            <a:r>
              <a:rPr kumimoji="1" lang="en-US" altLang="zh-CN" sz="2400" dirty="0">
                <a:hlinkClick r:id="rId2"/>
              </a:rPr>
              <a:t>files/12-Mutable-Functions-n-Growth.pptx</a:t>
            </a:r>
            <a:endParaRPr kumimoji="1"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16658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4F3873-6023-0B42-9131-A85F70201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E6F884C1-3825-F54C-BB36-DC6D7F80C3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661" y="1921605"/>
            <a:ext cx="6545212" cy="33242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65387E0-ECD4-4F40-8D70-914D16B8B043}"/>
                  </a:ext>
                </a:extLst>
              </p:cNvPr>
              <p:cNvSpPr txBox="1"/>
              <p:nvPr/>
            </p:nvSpPr>
            <p:spPr>
              <a:xfrm>
                <a:off x="2337975" y="5758640"/>
                <a:ext cx="71563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zh-CN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1" lang="en-US" altLang="zh-CN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kumimoji="1" lang="en-US" altLang="zh-CN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:          </m:t>
                      </m:r>
                      <m:sSub>
                        <m:sSubPr>
                          <m:ctrlP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kumimoji="1" lang="en-US" altLang="zh-CN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kumimoji="1" lang="en-US" altLang="zh-CN" sz="2800" b="0" i="0" smtClean="0">
                          <a:solidFill>
                            <a:srgbClr val="C00000"/>
                          </a:solidFill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m:t>start</m:t>
                      </m:r>
                      <m:r>
                        <a:rPr kumimoji="1" lang="en-US" altLang="zh-CN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onsolas" panose="020B0609020204030204" pitchFamily="49" charset="0"/>
                        </a:rPr>
                        <m:t>          </m:t>
                      </m:r>
                      <m:sSub>
                        <m:sSubPr>
                          <m:ctrlP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kumimoji="1" lang="en-US" altLang="zh-CN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kumimoji="1" lang="en-US" altLang="zh-CN" sz="2800" b="0" i="0" smtClean="0">
                          <a:solidFill>
                            <a:srgbClr val="C00000"/>
                          </a:solidFill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m:t>step</m:t>
                      </m:r>
                      <m:d>
                        <m:dPr>
                          <m:ctrlPr>
                            <a:rPr kumimoji="1" lang="en-US" altLang="zh-CN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zh-CN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1" lang="en-US" altLang="zh-CN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zh-CN" alt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65387E0-ECD4-4F40-8D70-914D16B8B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975" y="5758640"/>
                <a:ext cx="7156382" cy="523220"/>
              </a:xfrm>
              <a:prstGeom prst="rect">
                <a:avLst/>
              </a:prstGeom>
              <a:blipFill>
                <a:blip r:embed="rId3"/>
                <a:stretch>
                  <a:fillRect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23CA043A-9346-8643-B01D-E31CE536FAAD}"/>
              </a:ext>
            </a:extLst>
          </p:cNvPr>
          <p:cNvSpPr txBox="1"/>
          <p:nvPr/>
        </p:nvSpPr>
        <p:spPr>
          <a:xfrm>
            <a:off x="6818838" y="3429000"/>
            <a:ext cx="43645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hlinkClick r:id="rId4"/>
              </a:rPr>
              <a:t>https://sicp.pascal-lab.net/2024/</a:t>
            </a:r>
          </a:p>
          <a:p>
            <a:pPr algn="ctr"/>
            <a:r>
              <a:rPr lang="en-US" altLang="zh-CN" sz="2400" dirty="0">
                <a:hlinkClick r:id="rId4"/>
              </a:rPr>
              <a:t>files/13-Iterators.pdf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03098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4F3873-6023-0B42-9131-A85F70201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6AB9FFA-88CD-224E-910C-EF67DB86A1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667250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&gt;&gt;&gt; </a:t>
                </a:r>
                <a:r>
                  <a:rPr lang="en-US" altLang="zh-CN" sz="2400" dirty="0" err="1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nat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 = series1(0, </a:t>
                </a:r>
                <a:r>
                  <a:rPr lang="en-US" altLang="zh-CN" sz="2400" b="1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lambda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x: x + 1) </a:t>
                </a:r>
                <a:r>
                  <a:rPr lang="en-US" altLang="zh-CN" sz="2400" dirty="0">
                    <a:solidFill>
                      <a:schemeClr val="accent6"/>
                    </a:solidFill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#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accent6"/>
                        </a:solidFill>
                        <a:effectLst/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=0,</m:t>
                    </m:r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𝑛</m:t>
                        </m:r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+1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accent6"/>
                        </a:solidFill>
                        <a:effectLst/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𝑛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accent6"/>
                        </a:solidFill>
                        <a:effectLst/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+1</m:t>
                    </m:r>
                  </m:oMath>
                </a14:m>
                <a:endParaRPr lang="en-US" altLang="zh-CN" sz="2400" dirty="0">
                  <a:effectLst/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altLang="zh-CN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&gt;&gt;&gt;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even1 = series2(0, </a:t>
                </a:r>
                <a:r>
                  <a:rPr lang="en-US" altLang="zh-CN" sz="2400" b="1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lambda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x: x + 2) </a:t>
                </a:r>
                <a:r>
                  <a:rPr lang="en-US" altLang="zh-CN" sz="2400" dirty="0">
                    <a:solidFill>
                      <a:schemeClr val="accent6"/>
                    </a:solidFill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#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accent6"/>
                        </a:solidFill>
                        <a:effectLst/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=0,</m:t>
                    </m:r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𝑛</m:t>
                        </m:r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+1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accent6"/>
                        </a:solidFill>
                        <a:effectLst/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sSub>
                      <m:sSubPr>
                        <m:ctrlP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𝑎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chemeClr val="accent6"/>
                            </a:solidFill>
                            <a:effectLst/>
                            <a:latin typeface="Cambria Math" panose="02040503050406030204" pitchFamily="18" charset="0"/>
                            <a:cs typeface="Consolas" panose="020B0609020204030204" pitchFamily="49" charset="0"/>
                          </a:rPr>
                          <m:t>𝑛</m:t>
                        </m:r>
                      </m:sub>
                    </m:sSub>
                    <m:r>
                      <a:rPr lang="en-US" altLang="zh-CN" sz="2400" b="0" i="1" smtClean="0">
                        <a:solidFill>
                          <a:schemeClr val="accent6"/>
                        </a:solidFill>
                        <a:effectLst/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+2</m:t>
                    </m:r>
                  </m:oMath>
                </a14:m>
                <a:endParaRPr lang="en-US" altLang="zh-CN" sz="2400" dirty="0">
                  <a:effectLst/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altLang="zh-CN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&gt;&gt;&gt;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even2 = </a:t>
                </a:r>
                <a:r>
                  <a:rPr lang="en-US" altLang="zh-CN" sz="2400" b="1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map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(</a:t>
                </a:r>
                <a:r>
                  <a:rPr lang="en-US" altLang="zh-CN" sz="2400" b="1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lambda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x: x * 2, </a:t>
                </a:r>
                <a:r>
                  <a:rPr lang="en-US" altLang="zh-CN" sz="2400" dirty="0" err="1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nat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altLang="zh-CN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&gt;&gt;&gt;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even3 = </a:t>
                </a:r>
                <a:r>
                  <a:rPr lang="en-US" altLang="zh-CN" sz="2400" b="1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filter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(</a:t>
                </a:r>
                <a:r>
                  <a:rPr lang="en-US" altLang="zh-CN" sz="2400" b="1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lambda 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x: x % 2 == 0, </a:t>
                </a:r>
                <a:r>
                  <a:rPr lang="en-US" altLang="zh-CN" sz="2400" dirty="0" err="1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nat</a:t>
                </a:r>
                <a:r>
                  <a:rPr lang="en-US" altLang="zh-CN" sz="2400" dirty="0">
                    <a:effectLst/>
                    <a:latin typeface="Consolas" panose="020B0609020204030204" pitchFamily="49" charset="0"/>
                    <a:cs typeface="Consolas" panose="020B0609020204030204" pitchFamily="49" charset="0"/>
                  </a:rPr>
                  <a:t>)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kumimoji="1" lang="zh-CN" altLang="en-US" sz="24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6AB9FFA-88CD-224E-910C-EF67DB86A1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667250"/>
              </a:xfrm>
              <a:blipFill>
                <a:blip r:embed="rId2"/>
                <a:stretch>
                  <a:fillRect l="-9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B51CFEC6-0A03-D740-AD28-975F80EC7EC7}"/>
              </a:ext>
            </a:extLst>
          </p:cNvPr>
          <p:cNvSpPr txBox="1"/>
          <p:nvPr/>
        </p:nvSpPr>
        <p:spPr>
          <a:xfrm>
            <a:off x="2651531" y="4757735"/>
            <a:ext cx="6888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>
                <a:hlinkClick r:id="rId3"/>
              </a:rPr>
              <a:t>https://sicp.pascal-lab.net/2024/files/13-Iterators.pdf</a:t>
            </a:r>
            <a:endParaRPr kumimoji="1" lang="en-US" altLang="zh-CN" sz="24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DC242D7-4763-5D40-8583-906D97CA28EE}"/>
              </a:ext>
            </a:extLst>
          </p:cNvPr>
          <p:cNvSpPr txBox="1"/>
          <p:nvPr/>
        </p:nvSpPr>
        <p:spPr>
          <a:xfrm>
            <a:off x="2358628" y="5354337"/>
            <a:ext cx="7474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hlinkClick r:id="rId4"/>
              </a:rPr>
              <a:t>https://sicp.pascal-lab.net/2024/labs/lab05/2_2_1.html</a:t>
            </a:r>
            <a:endParaRPr lang="en-US" altLang="zh-CN" sz="24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29631DA-116E-0640-8DC2-E961041A1EB3}"/>
              </a:ext>
            </a:extLst>
          </p:cNvPr>
          <p:cNvSpPr txBox="1"/>
          <p:nvPr/>
        </p:nvSpPr>
        <p:spPr>
          <a:xfrm>
            <a:off x="2827668" y="6000151"/>
            <a:ext cx="6536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hlinkClick r:id="rId5"/>
              </a:rPr>
              <a:t>https://sicp.pascal-lab.net/2024/labs/lab05/3.html</a:t>
            </a:r>
            <a:endParaRPr kumimoji="1"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8852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797173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829131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A86C7F2-9E17-0549-B626-F27240A9FFDB}"/>
              </a:ext>
            </a:extLst>
          </p:cNvPr>
          <p:cNvSpPr txBox="1">
            <a:spLocks/>
          </p:cNvSpPr>
          <p:nvPr/>
        </p:nvSpPr>
        <p:spPr>
          <a:xfrm>
            <a:off x="838199" y="3814764"/>
            <a:ext cx="10515601" cy="2678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85762" y="2161376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3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347245"/>
              </p:ext>
            </p:extLst>
          </p:nvPr>
        </p:nvGraphicFramePr>
        <p:xfrm>
          <a:off x="290290" y="2797173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829131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A86C7F2-9E17-0549-B626-F27240A9FFDB}"/>
              </a:ext>
            </a:extLst>
          </p:cNvPr>
          <p:cNvSpPr txBox="1">
            <a:spLocks/>
          </p:cNvSpPr>
          <p:nvPr/>
        </p:nvSpPr>
        <p:spPr>
          <a:xfrm>
            <a:off x="838199" y="3814764"/>
            <a:ext cx="10515601" cy="2678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971554" y="2161376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824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3127925"/>
              </p:ext>
            </p:extLst>
          </p:nvPr>
        </p:nvGraphicFramePr>
        <p:xfrm>
          <a:off x="290290" y="2797173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829131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A86C7F2-9E17-0549-B626-F27240A9FFDB}"/>
              </a:ext>
            </a:extLst>
          </p:cNvPr>
          <p:cNvSpPr txBox="1">
            <a:spLocks/>
          </p:cNvSpPr>
          <p:nvPr/>
        </p:nvSpPr>
        <p:spPr>
          <a:xfrm>
            <a:off x="838199" y="3814764"/>
            <a:ext cx="10515601" cy="2678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1,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1528772" y="2161376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1226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075667"/>
              </p:ext>
            </p:extLst>
          </p:nvPr>
        </p:nvGraphicFramePr>
        <p:xfrm>
          <a:off x="290290" y="2797173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829131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A86C7F2-9E17-0549-B626-F27240A9FFDB}"/>
              </a:ext>
            </a:extLst>
          </p:cNvPr>
          <p:cNvSpPr txBox="1">
            <a:spLocks/>
          </p:cNvSpPr>
          <p:nvPr/>
        </p:nvSpPr>
        <p:spPr>
          <a:xfrm>
            <a:off x="838199" y="3814764"/>
            <a:ext cx="10515601" cy="2678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1, 2,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2128852" y="2161376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585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7593041"/>
              </p:ext>
            </p:extLst>
          </p:nvPr>
        </p:nvGraphicFramePr>
        <p:xfrm>
          <a:off x="290290" y="2797173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829131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A86C7F2-9E17-0549-B626-F27240A9FFDB}"/>
              </a:ext>
            </a:extLst>
          </p:cNvPr>
          <p:cNvSpPr txBox="1">
            <a:spLocks/>
          </p:cNvSpPr>
          <p:nvPr/>
        </p:nvSpPr>
        <p:spPr>
          <a:xfrm>
            <a:off x="838199" y="3814764"/>
            <a:ext cx="10515601" cy="2678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1, 2, 3,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2714644" y="2161376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348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305340"/>
              </p:ext>
            </p:extLst>
          </p:nvPr>
        </p:nvGraphicFramePr>
        <p:xfrm>
          <a:off x="290290" y="2797173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829131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AA86C7F2-9E17-0549-B626-F27240A9FFDB}"/>
              </a:ext>
            </a:extLst>
          </p:cNvPr>
          <p:cNvSpPr txBox="1">
            <a:spLocks/>
          </p:cNvSpPr>
          <p:nvPr/>
        </p:nvSpPr>
        <p:spPr>
          <a:xfrm>
            <a:off x="838199" y="3814764"/>
            <a:ext cx="10515601" cy="2678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1, 2, 3, 4]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2161376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713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9824609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6DD0034-A3CD-2142-9F94-93DF3E8AC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8111507"/>
              </p:ext>
            </p:extLst>
          </p:nvPr>
        </p:nvGraphicFramePr>
        <p:xfrm>
          <a:off x="290289" y="383539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38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8AD3C8C-4499-B849-AF2E-6C2EBCC4926E}"/>
              </a:ext>
            </a:extLst>
          </p:cNvPr>
          <p:cNvSpPr txBox="1"/>
          <p:nvPr/>
        </p:nvSpPr>
        <p:spPr>
          <a:xfrm>
            <a:off x="5510742" y="3124521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C8CA641B-399C-1C40-84ED-F679D6004E0F}"/>
              </a:ext>
            </a:extLst>
          </p:cNvPr>
          <p:cNvSpPr/>
          <p:nvPr/>
        </p:nvSpPr>
        <p:spPr>
          <a:xfrm>
            <a:off x="385763" y="3270079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772025"/>
            <a:ext cx="10515601" cy="172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(even1)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476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44E7B4A4-C78B-1046-83C0-A1420DBF0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altLang="zh-CN" dirty="0"/>
              <a:t>Exam Overview</a:t>
            </a:r>
            <a:endParaRPr lang="zh-CN" altLang="en-US" dirty="0"/>
          </a:p>
        </p:txBody>
      </p:sp>
      <p:sp>
        <p:nvSpPr>
          <p:cNvPr id="2" name="文本占位符 1">
            <a:extLst>
              <a:ext uri="{FF2B5EF4-FFF2-40B4-BE49-F238E27FC236}">
                <a16:creationId xmlns:a16="http://schemas.microsoft.com/office/drawing/2014/main" id="{16B5C983-374C-B84B-8923-2F43D5A4DE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597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6DD0034-A3CD-2142-9F94-93DF3E8AC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988574"/>
              </p:ext>
            </p:extLst>
          </p:nvPr>
        </p:nvGraphicFramePr>
        <p:xfrm>
          <a:off x="290289" y="383539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38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8AD3C8C-4499-B849-AF2E-6C2EBCC4926E}"/>
              </a:ext>
            </a:extLst>
          </p:cNvPr>
          <p:cNvSpPr txBox="1"/>
          <p:nvPr/>
        </p:nvSpPr>
        <p:spPr>
          <a:xfrm>
            <a:off x="5510742" y="3124521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C8CA641B-399C-1C40-84ED-F679D6004E0F}"/>
              </a:ext>
            </a:extLst>
          </p:cNvPr>
          <p:cNvSpPr/>
          <p:nvPr/>
        </p:nvSpPr>
        <p:spPr>
          <a:xfrm>
            <a:off x="942981" y="3270079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772025"/>
            <a:ext cx="10515601" cy="172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(even1)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3705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6DD0034-A3CD-2142-9F94-93DF3E8AC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240773"/>
              </p:ext>
            </p:extLst>
          </p:nvPr>
        </p:nvGraphicFramePr>
        <p:xfrm>
          <a:off x="290289" y="383539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38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8AD3C8C-4499-B849-AF2E-6C2EBCC4926E}"/>
              </a:ext>
            </a:extLst>
          </p:cNvPr>
          <p:cNvSpPr txBox="1"/>
          <p:nvPr/>
        </p:nvSpPr>
        <p:spPr>
          <a:xfrm>
            <a:off x="5510742" y="3124521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C8CA641B-399C-1C40-84ED-F679D6004E0F}"/>
              </a:ext>
            </a:extLst>
          </p:cNvPr>
          <p:cNvSpPr/>
          <p:nvPr/>
        </p:nvSpPr>
        <p:spPr>
          <a:xfrm>
            <a:off x="1543061" y="3270079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772025"/>
            <a:ext cx="10515601" cy="172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(even1)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2,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6827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6DD0034-A3CD-2142-9F94-93DF3E8AC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1697408"/>
              </p:ext>
            </p:extLst>
          </p:nvPr>
        </p:nvGraphicFramePr>
        <p:xfrm>
          <a:off x="290289" y="383539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38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8AD3C8C-4499-B849-AF2E-6C2EBCC4926E}"/>
              </a:ext>
            </a:extLst>
          </p:cNvPr>
          <p:cNvSpPr txBox="1"/>
          <p:nvPr/>
        </p:nvSpPr>
        <p:spPr>
          <a:xfrm>
            <a:off x="5510742" y="3124521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C8CA641B-399C-1C40-84ED-F679D6004E0F}"/>
              </a:ext>
            </a:extLst>
          </p:cNvPr>
          <p:cNvSpPr/>
          <p:nvPr/>
        </p:nvSpPr>
        <p:spPr>
          <a:xfrm>
            <a:off x="2114569" y="3270079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772025"/>
            <a:ext cx="10515601" cy="172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(even1)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2, 4,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5259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6DD0034-A3CD-2142-9F94-93DF3E8AC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6723830"/>
              </p:ext>
            </p:extLst>
          </p:nvPr>
        </p:nvGraphicFramePr>
        <p:xfrm>
          <a:off x="290289" y="383539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38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8AD3C8C-4499-B849-AF2E-6C2EBCC4926E}"/>
              </a:ext>
            </a:extLst>
          </p:cNvPr>
          <p:cNvSpPr txBox="1"/>
          <p:nvPr/>
        </p:nvSpPr>
        <p:spPr>
          <a:xfrm>
            <a:off x="5510742" y="3124521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C8CA641B-399C-1C40-84ED-F679D6004E0F}"/>
              </a:ext>
            </a:extLst>
          </p:cNvPr>
          <p:cNvSpPr/>
          <p:nvPr/>
        </p:nvSpPr>
        <p:spPr>
          <a:xfrm>
            <a:off x="2700361" y="3270079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772025"/>
            <a:ext cx="10515601" cy="172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(even1)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2, 4, 6,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26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66DD0034-A3CD-2142-9F94-93DF3E8ACB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529722"/>
              </p:ext>
            </p:extLst>
          </p:nvPr>
        </p:nvGraphicFramePr>
        <p:xfrm>
          <a:off x="290289" y="383539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38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F8AD3C8C-4499-B849-AF2E-6C2EBCC4926E}"/>
              </a:ext>
            </a:extLst>
          </p:cNvPr>
          <p:cNvSpPr txBox="1"/>
          <p:nvPr/>
        </p:nvSpPr>
        <p:spPr>
          <a:xfrm>
            <a:off x="5510742" y="3124521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C8CA641B-399C-1C40-84ED-F679D6004E0F}"/>
              </a:ext>
            </a:extLst>
          </p:cNvPr>
          <p:cNvSpPr/>
          <p:nvPr/>
        </p:nvSpPr>
        <p:spPr>
          <a:xfrm>
            <a:off x="3286154" y="3270079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772025"/>
            <a:ext cx="10515601" cy="1720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(even1)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[0, 2, 4, 6, 8]</a:t>
            </a: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24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468035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28614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even2 =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* 2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zh-CN" altLang="en-US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6484086" y="4807863"/>
            <a:ext cx="4869714" cy="13849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1475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627529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3871942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even2 =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* 2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2</a:t>
            </a:r>
            <a:endParaRPr lang="en-US" altLang="zh-CN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6484086" y="4807863"/>
            <a:ext cx="4869714" cy="13849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72923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541738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4414872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even2 =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* 2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 12,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6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2</a:t>
            </a:r>
            <a:endParaRPr lang="en-US" altLang="zh-CN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6484086" y="4807863"/>
            <a:ext cx="4869714" cy="13849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484673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9865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5014952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even2 =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* 2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 12, 14,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7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2</a:t>
            </a:r>
            <a:endParaRPr lang="en-US" altLang="zh-CN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6484086" y="4807863"/>
            <a:ext cx="4869714" cy="13849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41083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820557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5615032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even2 =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* 2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 12, 14, 16,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8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2</a:t>
            </a:r>
            <a:endParaRPr lang="en-US" altLang="zh-CN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6484086" y="4807863"/>
            <a:ext cx="4869714" cy="13849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002098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5B4C0D-9D6E-2146-B22A-3FEFE095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Score Distribution</a:t>
            </a:r>
            <a:endParaRPr kumimoji="1" lang="zh-CN" altLang="en-US" dirty="0"/>
          </a:p>
        </p:txBody>
      </p:sp>
      <p:graphicFrame>
        <p:nvGraphicFramePr>
          <p:cNvPr id="13" name="内容占位符 12">
            <a:extLst>
              <a:ext uri="{FF2B5EF4-FFF2-40B4-BE49-F238E27FC236}">
                <a16:creationId xmlns:a16="http://schemas.microsoft.com/office/drawing/2014/main" id="{7819D69D-9091-404E-8148-4446D41EA9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928303"/>
              </p:ext>
            </p:extLst>
          </p:nvPr>
        </p:nvGraphicFramePr>
        <p:xfrm>
          <a:off x="4375052" y="1608211"/>
          <a:ext cx="6978748" cy="4884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87CE565-AE1D-2842-B7D6-A6DEC968F2AF}"/>
              </a:ext>
            </a:extLst>
          </p:cNvPr>
          <p:cNvSpPr txBox="1">
            <a:spLocks/>
          </p:cNvSpPr>
          <p:nvPr/>
        </p:nvSpPr>
        <p:spPr>
          <a:xfrm>
            <a:off x="838200" y="2293033"/>
            <a:ext cx="10515600" cy="3883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kumimoji="1" lang="en-US" altLang="zh-CN" dirty="0"/>
              <a:t>Maximum: 96</a:t>
            </a:r>
          </a:p>
          <a:p>
            <a:pPr>
              <a:lnSpc>
                <a:spcPct val="200000"/>
              </a:lnSpc>
            </a:pPr>
            <a:r>
              <a:rPr kumimoji="1" lang="en-US" altLang="zh-CN" dirty="0"/>
              <a:t>Average:</a:t>
            </a:r>
            <a:r>
              <a:rPr kumimoji="1" lang="zh-CN" altLang="en-US" dirty="0"/>
              <a:t> </a:t>
            </a:r>
            <a:r>
              <a:rPr kumimoji="1" lang="en-US" altLang="zh-CN" dirty="0"/>
              <a:t>63.41</a:t>
            </a:r>
          </a:p>
          <a:p>
            <a:pPr>
              <a:lnSpc>
                <a:spcPct val="200000"/>
              </a:lnSpc>
            </a:pPr>
            <a:r>
              <a:rPr kumimoji="1" lang="en-US" altLang="zh-CN" dirty="0"/>
              <a:t>Median: 66</a:t>
            </a:r>
          </a:p>
        </p:txBody>
      </p:sp>
    </p:spTree>
    <p:extLst>
      <p:ext uri="{BB962C8B-B14F-4D97-AF65-F5344CB8AC3E}">
        <p14:creationId xmlns:p14="http://schemas.microsoft.com/office/powerpoint/2010/main" val="12792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902066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6172250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even2 =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* 2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 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 12, 14, 16, 18]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9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* 2</a:t>
            </a:r>
            <a:endParaRPr lang="en-US" altLang="zh-CN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6484086" y="4807863"/>
            <a:ext cx="4869714" cy="13849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86253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6172250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7152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506632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6758042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219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132798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7343834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11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69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183172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7915340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12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719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559838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8486846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13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554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648136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907263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12, 14,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14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4904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462421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9644146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12, 14,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15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367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4043166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10244230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12, 14, 16,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765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333589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10830022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12, 14, 16,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17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026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086373-2684-A845-B7AA-E5E80C7ED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Score on Each Problem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F84D15E2-644E-7949-B1EB-51C38BCA56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123744"/>
              </p:ext>
            </p:extLst>
          </p:nvPr>
        </p:nvGraphicFramePr>
        <p:xfrm>
          <a:off x="793425" y="2472715"/>
          <a:ext cx="10605150" cy="30104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349160856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053194251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546854417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69491170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861997475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90788357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484605348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182677169"/>
                    </a:ext>
                  </a:extLst>
                </a:gridCol>
              </a:tblGrid>
              <a:tr h="752622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P2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P3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P4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P5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P6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Bonus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32917"/>
                  </a:ext>
                </a:extLst>
              </a:tr>
              <a:tr h="7526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9.08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7.56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12.40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6.56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16.48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10.67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 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96690654"/>
                  </a:ext>
                </a:extLst>
              </a:tr>
              <a:tr h="7526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763966"/>
                  </a:ext>
                </a:extLst>
              </a:tr>
              <a:tr h="7526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Rate</a:t>
                      </a:r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64.88%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53.99%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56.36%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54.66%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71.63%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71.13%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22.30%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904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669427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1877772"/>
              </p:ext>
            </p:extLst>
          </p:nvPr>
        </p:nvGraphicFramePr>
        <p:xfrm>
          <a:off x="290290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11401528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3388041"/>
            <a:ext cx="10515601" cy="310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even3 =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solidFill>
                  <a:srgbClr val="C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% 2 == 0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(even2)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_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range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(5)]</a:t>
            </a:r>
            <a:endParaRPr lang="en-US" altLang="zh-CN" sz="2800" dirty="0"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[10,</a:t>
            </a:r>
            <a:r>
              <a:rPr lang="zh-CN" altLang="en-US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12, 14, 16, 18]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18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% 2 == 0 is </a:t>
            </a:r>
            <a:r>
              <a:rPr lang="en-US" altLang="zh-CN" u="sng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endParaRPr lang="en-US" altLang="zh-CN" u="sng" dirty="0">
              <a:solidFill>
                <a:schemeClr val="bg1">
                  <a:lumMod val="50000"/>
                </a:schemeClr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5829300" y="4676993"/>
            <a:ext cx="5524500" cy="18158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filter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if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func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yield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endParaRPr lang="en-US" altLang="zh-CN" sz="2800" b="0" dirty="0">
              <a:solidFill>
                <a:srgbClr val="ABB2BF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964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Word"/>
      </p:transition>
    </mc:Choice>
    <mc:Fallback xmlns="">
      <p:transition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0CEE9448-A0DB-5D41-AC43-8F3EE4CCE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839718"/>
              </p:ext>
            </p:extLst>
          </p:nvPr>
        </p:nvGraphicFramePr>
        <p:xfrm>
          <a:off x="-8510818" y="2325681"/>
          <a:ext cx="11611420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439397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0693355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1477709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24084833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97541022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6658554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08549440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4567939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87764913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1880598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18713405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47778187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19</a:t>
                      </a:r>
                      <a:endParaRPr lang="zh-CN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ED71046-F183-4047-8D68-1A98280D8816}"/>
              </a:ext>
            </a:extLst>
          </p:cNvPr>
          <p:cNvSpPr txBox="1"/>
          <p:nvPr/>
        </p:nvSpPr>
        <p:spPr>
          <a:xfrm>
            <a:off x="5707911" y="135763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下箭头 2">
            <a:extLst>
              <a:ext uri="{FF2B5EF4-FFF2-40B4-BE49-F238E27FC236}">
                <a16:creationId xmlns:a16="http://schemas.microsoft.com/office/drawing/2014/main" id="{F24EF720-F1ED-3B4C-A205-33785FD099B0}"/>
              </a:ext>
            </a:extLst>
          </p:cNvPr>
          <p:cNvSpPr/>
          <p:nvPr/>
        </p:nvSpPr>
        <p:spPr>
          <a:xfrm>
            <a:off x="2600420" y="1689884"/>
            <a:ext cx="423861" cy="47148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129752"/>
            <a:ext cx="10515601" cy="2363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sz="2800" dirty="0" err="1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series1(0, </a:t>
            </a:r>
            <a:r>
              <a:rPr lang="en-US" altLang="zh-CN" sz="2800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sz="2800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x: x + 1)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b="1" dirty="0"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nat</a:t>
            </a: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Error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n-US" altLang="zh-CN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RecursionError</a:t>
            </a: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4631633" y="4759698"/>
            <a:ext cx="6981825" cy="95410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Fira Mono" panose="020B0509050000020004" pitchFamily="49" charset="0"/>
              </a:rPr>
              <a:t>list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    return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[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]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8A56094-0563-BE40-A361-96271AF6BFD4}"/>
              </a:ext>
            </a:extLst>
          </p:cNvPr>
          <p:cNvSpPr/>
          <p:nvPr/>
        </p:nvSpPr>
        <p:spPr>
          <a:xfrm>
            <a:off x="3100602" y="2325681"/>
            <a:ext cx="7772186" cy="617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5B7CD51-0E05-D545-9914-2A3C078F183C}"/>
              </a:ext>
            </a:extLst>
          </p:cNvPr>
          <p:cNvSpPr txBox="1"/>
          <p:nvPr/>
        </p:nvSpPr>
        <p:spPr>
          <a:xfrm>
            <a:off x="3129178" y="2295376"/>
            <a:ext cx="81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/>
              <a:t>... ...</a:t>
            </a:r>
            <a:endParaRPr kumimoji="1" lang="zh-CN" altLang="en-US" sz="2800" dirty="0"/>
          </a:p>
        </p:txBody>
      </p:sp>
      <p:pic>
        <p:nvPicPr>
          <p:cNvPr id="8" name="内容占位符 8">
            <a:extLst>
              <a:ext uri="{FF2B5EF4-FFF2-40B4-BE49-F238E27FC236}">
                <a16:creationId xmlns:a16="http://schemas.microsoft.com/office/drawing/2014/main" id="{8BD7ED62-99DF-7244-89B8-399663CF11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125"/>
          <a:stretch/>
        </p:blipFill>
        <p:spPr>
          <a:xfrm>
            <a:off x="4862822" y="2157896"/>
            <a:ext cx="6750636" cy="1367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8367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7BF6-AAD2-8746-9BBF-49954927A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Iterators &amp; Generators</a:t>
            </a:r>
            <a:endParaRPr kumimoji="1" lang="zh-CN" altLang="en-US" dirty="0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783CC811-E114-1546-9B96-85BF46959C73}"/>
              </a:ext>
            </a:extLst>
          </p:cNvPr>
          <p:cNvSpPr txBox="1">
            <a:spLocks/>
          </p:cNvSpPr>
          <p:nvPr/>
        </p:nvSpPr>
        <p:spPr>
          <a:xfrm>
            <a:off x="838199" y="4200525"/>
            <a:ext cx="10515601" cy="22923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even1 = series2(0, </a:t>
            </a:r>
            <a:r>
              <a:rPr lang="en-US" altLang="zh-CN" b="1" dirty="0">
                <a:latin typeface="Consolas" panose="020B0609020204030204" pitchFamily="49" charset="0"/>
                <a:cs typeface="Consolas" panose="020B0609020204030204" pitchFamily="49" charset="0"/>
              </a:rPr>
              <a:t>lambda </a:t>
            </a: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x: x + 2)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b="1" dirty="0"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(even1)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Forever</a:t>
            </a:r>
            <a:endParaRPr lang="en-US" altLang="zh-CN" dirty="0">
              <a:solidFill>
                <a:srgbClr val="FF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66C408A-4AD9-E24F-AD63-455C452571CA}"/>
              </a:ext>
            </a:extLst>
          </p:cNvPr>
          <p:cNvSpPr txBox="1"/>
          <p:nvPr/>
        </p:nvSpPr>
        <p:spPr>
          <a:xfrm>
            <a:off x="4560195" y="5399479"/>
            <a:ext cx="6981825" cy="95410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def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61AFEF"/>
                </a:solidFill>
                <a:effectLst/>
                <a:latin typeface="Fira Mono" panose="020B0509050000020004" pitchFamily="49" charset="0"/>
              </a:rPr>
              <a:t>list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(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    return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[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for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x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dirty="0">
                <a:solidFill>
                  <a:srgbClr val="C678DD"/>
                </a:solidFill>
                <a:effectLst/>
                <a:latin typeface="Fira Mono" panose="020B0509050000020004" pitchFamily="49" charset="0"/>
              </a:rPr>
              <a:t>in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 </a:t>
            </a:r>
            <a:r>
              <a:rPr lang="en-US" altLang="zh-CN" sz="2800" b="0" i="1" dirty="0" err="1">
                <a:solidFill>
                  <a:srgbClr val="E06C75"/>
                </a:solidFill>
                <a:effectLst/>
                <a:latin typeface="Fira Mono" panose="020B0509050000020004" pitchFamily="49" charset="0"/>
              </a:rPr>
              <a:t>iterable</a:t>
            </a:r>
            <a:r>
              <a:rPr lang="en-US" altLang="zh-CN" sz="2800" b="0" dirty="0">
                <a:solidFill>
                  <a:srgbClr val="ABB2BF"/>
                </a:solidFill>
                <a:effectLst/>
                <a:latin typeface="Fira Mono" panose="020B0509050000020004" pitchFamily="49" charset="0"/>
              </a:rPr>
              <a:t>]</a:t>
            </a:r>
          </a:p>
        </p:txBody>
      </p:sp>
      <p:graphicFrame>
        <p:nvGraphicFramePr>
          <p:cNvPr id="13" name="表格 4">
            <a:extLst>
              <a:ext uri="{FF2B5EF4-FFF2-40B4-BE49-F238E27FC236}">
                <a16:creationId xmlns:a16="http://schemas.microsoft.com/office/drawing/2014/main" id="{F33E06CF-FAF6-D041-95C0-2878B963D1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995947"/>
              </p:ext>
            </p:extLst>
          </p:nvPr>
        </p:nvGraphicFramePr>
        <p:xfrm>
          <a:off x="290290" y="2320634"/>
          <a:ext cx="5225139" cy="6175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233922631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202999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5946954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92748171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73642262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22728072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445046739"/>
                    </a:ext>
                  </a:extLst>
                </a:gridCol>
                <a:gridCol w="1161142">
                  <a:extLst>
                    <a:ext uri="{9D8B030D-6E8A-4147-A177-3AD203B41FA5}">
                      <a16:colId xmlns:a16="http://schemas.microsoft.com/office/drawing/2014/main" val="3199375740"/>
                    </a:ext>
                  </a:extLst>
                </a:gridCol>
              </a:tblGrid>
              <a:tr h="6175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0</a:t>
                      </a:r>
                      <a:endParaRPr lang="zh-CN" altLang="en-US" sz="2400" dirty="0"/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10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... ...</a:t>
                      </a:r>
                      <a:endParaRPr lang="zh-CN" altLang="en-US" sz="2400" dirty="0"/>
                    </a:p>
                  </a:txBody>
                  <a:tcPr anchor="ctr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86138039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064D155D-ED59-6547-8FA0-A8EE6325AACC}"/>
              </a:ext>
            </a:extLst>
          </p:cNvPr>
          <p:cNvSpPr txBox="1"/>
          <p:nvPr/>
        </p:nvSpPr>
        <p:spPr>
          <a:xfrm>
            <a:off x="5510743" y="1609764"/>
            <a:ext cx="1170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latin typeface="Consolas" panose="020B0609020204030204" pitchFamily="49" charset="0"/>
                <a:cs typeface="Consolas" panose="020B0609020204030204" pitchFamily="49" charset="0"/>
              </a:rPr>
              <a:t>even1</a:t>
            </a:r>
            <a:endParaRPr kumimoji="1" lang="zh-CN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5" name="下箭头 14">
            <a:extLst>
              <a:ext uri="{FF2B5EF4-FFF2-40B4-BE49-F238E27FC236}">
                <a16:creationId xmlns:a16="http://schemas.microsoft.com/office/drawing/2014/main" id="{C40A5AFE-650F-464B-85F9-68BACB4434EE}"/>
              </a:ext>
            </a:extLst>
          </p:cNvPr>
          <p:cNvSpPr/>
          <p:nvPr/>
        </p:nvSpPr>
        <p:spPr>
          <a:xfrm>
            <a:off x="3286155" y="1755322"/>
            <a:ext cx="423861" cy="47148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2"/>
              </a:solidFill>
            </a:endParaRPr>
          </a:p>
        </p:txBody>
      </p:sp>
      <p:pic>
        <p:nvPicPr>
          <p:cNvPr id="16" name="内容占位符 8">
            <a:extLst>
              <a:ext uri="{FF2B5EF4-FFF2-40B4-BE49-F238E27FC236}">
                <a16:creationId xmlns:a16="http://schemas.microsoft.com/office/drawing/2014/main" id="{B93BB173-B26A-CB49-B1AC-B42D3FC98A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9053"/>
          <a:stretch/>
        </p:blipFill>
        <p:spPr>
          <a:xfrm>
            <a:off x="5323684" y="2204421"/>
            <a:ext cx="6545212" cy="1693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564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E2FDE14D-FDDA-3B42-A891-A0A6F1EBE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Bonus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B23FDB8-C511-6448-994D-D830372CFC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(3pts)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980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13CF29D-F190-6C41-B468-024C71D8FD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728" y="900112"/>
            <a:ext cx="11626539" cy="4199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E1AAA0E-E471-C543-99B8-DDD19F87FE67}"/>
              </a:ext>
            </a:extLst>
          </p:cNvPr>
          <p:cNvSpPr txBox="1"/>
          <p:nvPr/>
        </p:nvSpPr>
        <p:spPr>
          <a:xfrm>
            <a:off x="3594865" y="5739140"/>
            <a:ext cx="5002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hlinkClick r:id="rId3"/>
              </a:rPr>
              <a:t>https://sicp.pascal-lab.net/2024/</a:t>
            </a:r>
            <a:endParaRPr kumimoji="1"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20439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B6240102-8C7E-1349-A742-37833576F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0E5132F7-5486-9244-A7D6-27EEB6551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altLang="zh-CN" dirty="0"/>
              <a:t>Make good use of all course materials.</a:t>
            </a:r>
          </a:p>
          <a:p>
            <a:pPr>
              <a:lnSpc>
                <a:spcPct val="250000"/>
              </a:lnSpc>
            </a:pPr>
            <a:r>
              <a:rPr lang="en-US" altLang="zh-CN" dirty="0"/>
              <a:t>Be honest to yourself on each assignment.</a:t>
            </a:r>
          </a:p>
          <a:p>
            <a:pPr>
              <a:lnSpc>
                <a:spcPct val="250000"/>
              </a:lnSpc>
            </a:pPr>
            <a:r>
              <a:rPr lang="en-US" altLang="zh-CN" dirty="0"/>
              <a:t>Quit if you’re not going to be serious with this course.</a:t>
            </a:r>
          </a:p>
          <a:p>
            <a:pPr>
              <a:lnSpc>
                <a:spcPct val="25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495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A763A9D7-D27D-6349-9923-0FF5A8A7D709}"/>
              </a:ext>
            </a:extLst>
          </p:cNvPr>
          <p:cNvGrpSpPr/>
          <p:nvPr/>
        </p:nvGrpSpPr>
        <p:grpSpPr>
          <a:xfrm>
            <a:off x="1621974" y="0"/>
            <a:ext cx="8621483" cy="6858000"/>
            <a:chOff x="737591" y="114300"/>
            <a:chExt cx="8283274" cy="67437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4898C73A-28F7-0440-8F68-1A6925B04A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27" t="938" r="5511" b="52615"/>
            <a:stretch/>
          </p:blipFill>
          <p:spPr>
            <a:xfrm>
              <a:off x="772917" y="114300"/>
              <a:ext cx="8152513" cy="5662482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F0D9116D-8160-8A4B-BA91-0B70AA7893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8242"/>
            <a:stretch/>
          </p:blipFill>
          <p:spPr>
            <a:xfrm>
              <a:off x="737591" y="6318813"/>
              <a:ext cx="8283274" cy="539187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D6E11B4-C9FF-0548-A3F2-018816B466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21" t="93970" r="5517" b="1607"/>
            <a:stretch/>
          </p:blipFill>
          <p:spPr>
            <a:xfrm>
              <a:off x="772915" y="5776782"/>
              <a:ext cx="8152515" cy="5391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259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8971F274-07A7-554C-9FC2-06F9496E1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P1: WWPD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D6E367C-451A-FD49-8C0D-0DD88B6905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(14pts)</a:t>
            </a:r>
          </a:p>
        </p:txBody>
      </p:sp>
    </p:spTree>
    <p:extLst>
      <p:ext uri="{BB962C8B-B14F-4D97-AF65-F5344CB8AC3E}">
        <p14:creationId xmlns:p14="http://schemas.microsoft.com/office/powerpoint/2010/main" val="34602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2CE40A-EB83-AC4E-A6C4-36FD69E65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Print &amp; None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B7D2F8-B5FA-884B-A21A-EF0A63C59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kumimoji="1" lang="en-US" altLang="zh-CN" b="1" dirty="0"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1" lang="en-US" altLang="zh-CN" b="1" dirty="0"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kumimoji="1"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('Hello'), 'SICP') </a:t>
            </a:r>
          </a:p>
          <a:p>
            <a:pPr marL="0" indent="0">
              <a:lnSpc>
                <a:spcPct val="150000"/>
              </a:lnSpc>
              <a:buNone/>
            </a:pP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Hello</a:t>
            </a:r>
            <a:b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None SICP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FAE78E9-2BEE-5446-A560-7E2AA1993415}"/>
              </a:ext>
            </a:extLst>
          </p:cNvPr>
          <p:cNvSpPr txBox="1"/>
          <p:nvPr/>
        </p:nvSpPr>
        <p:spPr>
          <a:xfrm>
            <a:off x="2471810" y="5526817"/>
            <a:ext cx="7248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hlinkClick r:id="rId2"/>
              </a:rPr>
              <a:t>https://sicp.pascal-lab.net/2024/files/03-Control.pptx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81868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C295C9-0278-6444-8B32-68AD06790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Boolean Expressions</a:t>
            </a:r>
            <a:endParaRPr kumimoji="1" lang="zh-CN" altLang="en-US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FE059B53-E010-DE42-8C2B-048D70B6B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(False)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and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 / 0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78B2C42-6C07-E348-B47E-3B7422536659}"/>
              </a:ext>
            </a:extLst>
          </p:cNvPr>
          <p:cNvSpPr txBox="1"/>
          <p:nvPr/>
        </p:nvSpPr>
        <p:spPr>
          <a:xfrm>
            <a:off x="2471810" y="5526817"/>
            <a:ext cx="7248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hlinkClick r:id="rId2"/>
              </a:rPr>
              <a:t>https://sicp.pascal-lab.net/2024/files/03-Control.pptx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52728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B274B4-062B-1C4B-BDD8-7397532A1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Mutable Values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53DCA4-68EA-914F-83B4-4F8069A2A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&gt;&gt;&gt; lst1 = [1, 2, 3, 4]</a:t>
            </a:r>
          </a:p>
          <a:p>
            <a:pPr marL="0" indent="0"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lst2 = lst1 + [5]</a:t>
            </a:r>
          </a:p>
          <a:p>
            <a:pPr marL="0" indent="0"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lst1.append(5)</a:t>
            </a:r>
          </a:p>
          <a:p>
            <a:pPr marL="0" indent="0">
              <a:buNone/>
            </a:pP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lst1 == lst2</a:t>
            </a:r>
          </a:p>
          <a:p>
            <a:pPr marL="0" indent="0">
              <a:buNone/>
            </a:pPr>
            <a:r>
              <a:rPr lang="en-US" altLang="zh-CN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</a:p>
          <a:p>
            <a:pPr marL="0" indent="0">
              <a:buNone/>
            </a:pP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&gt;&gt;&gt; lst1 </a:t>
            </a:r>
            <a:r>
              <a:rPr lang="en-US" altLang="zh-CN" b="1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is </a:t>
            </a:r>
            <a:r>
              <a:rPr lang="en-US" altLang="zh-CN" dirty="0"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lst2 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00E9288-14B6-1543-95DC-F7BC004CAF82}"/>
              </a:ext>
            </a:extLst>
          </p:cNvPr>
          <p:cNvSpPr txBox="1"/>
          <p:nvPr/>
        </p:nvSpPr>
        <p:spPr>
          <a:xfrm>
            <a:off x="5529188" y="3555781"/>
            <a:ext cx="54336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hlinkClick r:id="rId2"/>
              </a:rPr>
              <a:t>https://sicp.pascal-lab.net/2024/files/</a:t>
            </a:r>
            <a:endParaRPr lang="en-US" altLang="zh-CN" sz="2400" dirty="0">
              <a:hlinkClick r:id="rId2"/>
            </a:endParaRPr>
          </a:p>
          <a:p>
            <a:pPr algn="ctr"/>
            <a:r>
              <a:rPr lang="zh-CN" altLang="en-US" sz="2400" dirty="0">
                <a:hlinkClick r:id="rId2"/>
              </a:rPr>
              <a:t>11-Mutable_Values_full.pdf</a:t>
            </a:r>
            <a:endParaRPr lang="en-US" altLang="zh-CN" sz="2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1287494-A294-474D-8E4F-2568879226A0}"/>
              </a:ext>
            </a:extLst>
          </p:cNvPr>
          <p:cNvSpPr txBox="1"/>
          <p:nvPr/>
        </p:nvSpPr>
        <p:spPr>
          <a:xfrm>
            <a:off x="6096000" y="4929762"/>
            <a:ext cx="4300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>
                <a:hlinkClick r:id="rId3"/>
              </a:rPr>
              <a:t>https://sicp.pascal-lab.net/2024/</a:t>
            </a:r>
          </a:p>
          <a:p>
            <a:pPr algn="ctr"/>
            <a:r>
              <a:rPr kumimoji="1" lang="en-US" altLang="zh-CN" sz="2400" dirty="0">
                <a:hlinkClick r:id="rId3"/>
              </a:rPr>
              <a:t>labs/lab04/2_5.html</a:t>
            </a:r>
            <a:endParaRPr kumimoji="1"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89383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F21174D9-EA99-5442-B8FC-ED512154FC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465990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160B3ED-9331-0744-9EF3-ED7735624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Mutable Functions</a:t>
            </a:r>
            <a:endParaRPr kumimoji="1"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D6E374E-F4C0-C546-B937-7CE7920AFAF1}"/>
              </a:ext>
            </a:extLst>
          </p:cNvPr>
          <p:cNvSpPr txBox="1"/>
          <p:nvPr/>
        </p:nvSpPr>
        <p:spPr>
          <a:xfrm>
            <a:off x="5843445" y="4187386"/>
            <a:ext cx="5510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>
                <a:hlinkClick r:id="rId3"/>
              </a:rPr>
              <a:t>https://sicp.pascal-lab.net/2024/</a:t>
            </a:r>
          </a:p>
          <a:p>
            <a:pPr algn="ctr"/>
            <a:r>
              <a:rPr kumimoji="1" lang="en-US" altLang="zh-CN" sz="2400" dirty="0">
                <a:hlinkClick r:id="rId3"/>
              </a:rPr>
              <a:t>files/12-Mutable-Functions-n-Growth.pptx</a:t>
            </a:r>
            <a:endParaRPr kumimoji="1"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67140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2591</Words>
  <Application>Microsoft Macintosh PowerPoint</Application>
  <PresentationFormat>宽屏</PresentationFormat>
  <Paragraphs>1024</Paragraphs>
  <Slides>46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4" baseType="lpstr">
      <vt:lpstr>等线</vt:lpstr>
      <vt:lpstr>Arial</vt:lpstr>
      <vt:lpstr>Calibri</vt:lpstr>
      <vt:lpstr>Cambria Math</vt:lpstr>
      <vt:lpstr>Consolas</vt:lpstr>
      <vt:lpstr>Fira Mono</vt:lpstr>
      <vt:lpstr>Times New Roman</vt:lpstr>
      <vt:lpstr>Office 主题​​</vt:lpstr>
      <vt:lpstr>SICP Midterm Exam</vt:lpstr>
      <vt:lpstr>Exam Overview</vt:lpstr>
      <vt:lpstr>Score Distribution</vt:lpstr>
      <vt:lpstr>Score on Each Problem</vt:lpstr>
      <vt:lpstr>P1: WWPD</vt:lpstr>
      <vt:lpstr>Print &amp; None</vt:lpstr>
      <vt:lpstr>Boolean Expressions</vt:lpstr>
      <vt:lpstr>Mutable Values</vt:lpstr>
      <vt:lpstr>Mutable Functions</vt:lpstr>
      <vt:lpstr>Mutable Functions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Iterators &amp; Generators</vt:lpstr>
      <vt:lpstr>Bonus</vt:lpstr>
      <vt:lpstr>PowerPoint 演示文稿</vt:lpstr>
      <vt:lpstr>Summary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SICP Midterm Exam</dc:title>
  <dc:creator>家才 崔</dc:creator>
  <cp:lastModifiedBy>家才 崔</cp:lastModifiedBy>
  <cp:revision>136</cp:revision>
  <dcterms:created xsi:type="dcterms:W3CDTF">2024-11-14T16:34:36Z</dcterms:created>
  <dcterms:modified xsi:type="dcterms:W3CDTF">2024-11-15T16:05:58Z</dcterms:modified>
</cp:coreProperties>
</file>